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6" r:id="rId4"/>
    <p:sldId id="260" r:id="rId5"/>
  </p:sldIdLst>
  <p:sldSz cx="10693400" cy="7561263"/>
  <p:notesSz cx="6858000" cy="9144000"/>
  <p:custDataLst>
    <p:tags r:id="rId6"/>
  </p:custDataLst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324" y="21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439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41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42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669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690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255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3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3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08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61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450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4" y="301053"/>
            <a:ext cx="5977906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43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28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3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10/14/2022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3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97" y="180231"/>
            <a:ext cx="5081987" cy="728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altLang="en-US" sz="1050" dirty="0" smtClean="0">
                <a:cs typeface="Arial" charset="0"/>
              </a:rPr>
              <a:t>Брошура </a:t>
            </a:r>
            <a:r>
              <a:rPr lang="sr-Cyrl-CS" altLang="en-US" sz="1050" dirty="0" smtClean="0">
                <a:cs typeface="Arial" charset="0"/>
              </a:rPr>
              <a:t>је </a:t>
            </a:r>
            <a:r>
              <a:rPr lang="sr-Cyrl-CS" altLang="en-US" sz="1050" dirty="0">
                <a:cs typeface="Arial" charset="0"/>
              </a:rPr>
              <a:t>реализована у оквиру </a:t>
            </a:r>
            <a:r>
              <a:rPr lang="sr-Cyrl-CS" altLang="en-US" sz="1050" dirty="0" smtClean="0">
                <a:cs typeface="Arial" charset="0"/>
              </a:rPr>
              <a:t>пројекта</a:t>
            </a:r>
            <a:r>
              <a:rPr lang="sr-Latn-RS" altLang="en-US" sz="1050" dirty="0" smtClean="0">
                <a:cs typeface="Arial" charset="0"/>
              </a:rPr>
              <a:t> Подстицаја за унапређење система креирања и преноса знања кроз развој техничко-технолошких, примењених, развојних и иновативних пројеката у пољопривреди и руралном развоју у 2021. год.,  Министарства пољопривреде, шумарства и водопривреде Р. Србије, под називом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altLang="en-US" sz="1050" dirty="0" smtClean="0"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50" dirty="0"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50" dirty="0" smtClean="0">
                <a:cs typeface="Arial" panose="020B0604020202020204" pitchFamily="34" charset="0"/>
              </a:rPr>
              <a:t>„</a:t>
            </a:r>
            <a:r>
              <a:rPr lang="sr-Cyrl-CS" sz="1050" b="1" dirty="0" smtClean="0">
                <a:cs typeface="Arial" panose="020B0604020202020204" pitchFamily="34" charset="0"/>
              </a:rPr>
              <a:t>РАЗВОЈ </a:t>
            </a:r>
            <a:r>
              <a:rPr lang="sr-Cyrl-CS" sz="1050" b="1" dirty="0">
                <a:cs typeface="Arial" panose="020B0604020202020204" pitchFamily="34" charset="0"/>
              </a:rPr>
              <a:t>ТЕХНИЧКО-ТЕХНОЛОШКИХ МОДЕЛА ПРОИЗВОДЊЕ И ПРИМАРНЕ ПРЕРАДЕ ЛЕКОВИТОГ И АРОМАТИЧНОГ БИЉА У РУРАЛНИМ КРАЈЕВИМА СРБИЈЕ, У ЦИЉУ ПРОДУКТИВНОГ ЗАПОШЉАВАЊА СТАНОВНИШТВА (ПИРОТСКИ ОКРУГ</a:t>
            </a:r>
            <a:r>
              <a:rPr lang="sr-Cyrl-CS" sz="1050" b="1" dirty="0" smtClean="0">
                <a:cs typeface="Arial" panose="020B0604020202020204" pitchFamily="34" charset="0"/>
              </a:rPr>
              <a:t>)</a:t>
            </a:r>
            <a:r>
              <a:rPr lang="sr-Latn-RS" sz="1050" dirty="0" smtClean="0">
                <a:cs typeface="Arial" panose="020B0604020202020204" pitchFamily="34" charset="0"/>
              </a:rPr>
              <a:t>“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dirty="0"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50" b="1" dirty="0" smtClean="0">
                <a:cs typeface="Arial" panose="020B0604020202020204" pitchFamily="34" charset="0"/>
              </a:rPr>
              <a:t>Аутори публикације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50" b="1" dirty="0" smtClean="0">
                <a:latin typeface="+mj-lt"/>
                <a:ea typeface="Times New Roman"/>
                <a:cs typeface="Times New Roman"/>
              </a:rPr>
              <a:t>Институт за шумарство: </a:t>
            </a:r>
            <a:r>
              <a:rPr lang="sr-Cyrl-RS" sz="1050" dirty="0" smtClean="0">
                <a:latin typeface="+mj-lt"/>
                <a:ea typeface="Times New Roman"/>
                <a:cs typeface="Times New Roman"/>
              </a:rPr>
              <a:t>др Биљана Николић</a:t>
            </a:r>
            <a:r>
              <a:rPr lang="sr-Latn-RS" sz="1050" dirty="0" smtClean="0">
                <a:latin typeface="+mj-lt"/>
                <a:ea typeface="Times New Roman"/>
                <a:cs typeface="Times New Roman"/>
              </a:rPr>
              <a:t>, научни саветник; </a:t>
            </a:r>
            <a:r>
              <a:rPr lang="sr-Cyrl-RS" sz="1050" dirty="0" smtClean="0">
                <a:latin typeface="+mj-lt"/>
                <a:ea typeface="Times New Roman"/>
                <a:cs typeface="Times New Roman"/>
              </a:rPr>
              <a:t>др Саша Еремија</a:t>
            </a:r>
            <a:r>
              <a:rPr lang="sr-Latn-RS" sz="1050" dirty="0" smtClean="0">
                <a:latin typeface="+mj-lt"/>
                <a:ea typeface="Times New Roman"/>
                <a:cs typeface="Times New Roman"/>
              </a:rPr>
              <a:t>, виши научни сарадник; </a:t>
            </a:r>
            <a:r>
              <a:rPr lang="sr-Cyrl-RS" sz="105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др </a:t>
            </a:r>
            <a:r>
              <a:rPr lang="sr-Latn-RS" sz="105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Марија Марковић, виши научни сарадник; </a:t>
            </a:r>
            <a:r>
              <a:rPr lang="sr-Cyrl-RS" sz="1050" dirty="0" smtClean="0">
                <a:latin typeface="+mj-lt"/>
                <a:ea typeface="Times New Roman"/>
                <a:cs typeface="Times New Roman"/>
              </a:rPr>
              <a:t>др Соња Брауновић</a:t>
            </a:r>
            <a:r>
              <a:rPr lang="sr-Latn-RS" sz="1050" dirty="0" smtClean="0">
                <a:latin typeface="+mj-lt"/>
                <a:ea typeface="Times New Roman"/>
                <a:cs typeface="Times New Roman"/>
              </a:rPr>
              <a:t>, научни сарадник; </a:t>
            </a:r>
            <a:r>
              <a:rPr lang="sr-Cyrl-RS" sz="1050" dirty="0" smtClean="0">
                <a:latin typeface="+mj-lt"/>
                <a:ea typeface="Times New Roman"/>
                <a:cs typeface="Times New Roman"/>
              </a:rPr>
              <a:t>др Филип Јовановић</a:t>
            </a:r>
            <a:r>
              <a:rPr lang="sr-Latn-RS" sz="1050" dirty="0" smtClean="0">
                <a:latin typeface="+mj-lt"/>
                <a:ea typeface="Times New Roman"/>
                <a:cs typeface="Times New Roman"/>
              </a:rPr>
              <a:t>, </a:t>
            </a:r>
            <a:r>
              <a:rPr lang="sr-Latn-RS" sz="1050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научни сарадник</a:t>
            </a:r>
            <a:endParaRPr lang="sr-Latn-RS" sz="1050" dirty="0" smtClean="0">
              <a:latin typeface="+mj-lt"/>
              <a:ea typeface="Calibri"/>
              <a:cs typeface="Times New Roman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latin typeface="+mj-lt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50" b="1" dirty="0" smtClean="0">
                <a:cs typeface="Arial" panose="020B0604020202020204" pitchFamily="34" charset="0"/>
              </a:rPr>
              <a:t>Остали учесници пројекта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00" b="1" dirty="0">
                <a:solidFill>
                  <a:prstClr val="black"/>
                </a:solidFill>
                <a:ea typeface="Times New Roman"/>
                <a:cs typeface="Times New Roman"/>
              </a:rPr>
              <a:t>Институт за шумарство: </a:t>
            </a:r>
            <a:r>
              <a:rPr lang="sr-Cyrl-RS" sz="1000" dirty="0" smtClean="0"/>
              <a:t>др </a:t>
            </a:r>
            <a:r>
              <a:rPr lang="sr-Cyrl-RS" sz="1000" dirty="0"/>
              <a:t>Љубинко Ракоњац</a:t>
            </a:r>
            <a:r>
              <a:rPr lang="sr-Latn-RS" sz="1000" dirty="0"/>
              <a:t>, </a:t>
            </a:r>
            <a:r>
              <a:rPr lang="sr-Cyrl-RS" sz="1000" dirty="0"/>
              <a:t>научни </a:t>
            </a:r>
            <a:r>
              <a:rPr lang="sr-Cyrl-RS" sz="1000" dirty="0" smtClean="0"/>
              <a:t>саветник</a:t>
            </a:r>
            <a:r>
              <a:rPr lang="sr-Latn-RS" sz="1000" dirty="0"/>
              <a:t>,</a:t>
            </a:r>
            <a:r>
              <a:rPr lang="sr-Latn-RS" sz="1000" dirty="0" smtClean="0"/>
              <a:t> </a:t>
            </a:r>
            <a:r>
              <a:rPr lang="sr-Latn-RS" sz="1000" dirty="0"/>
              <a:t>руководилац </a:t>
            </a:r>
            <a:r>
              <a:rPr lang="sr-Latn-RS" sz="1000" dirty="0" smtClean="0"/>
              <a:t>пројекта; </a:t>
            </a:r>
            <a:r>
              <a:rPr lang="sr-Cyrl-RS" sz="1000" dirty="0"/>
              <a:t>др Александар Лучић</a:t>
            </a:r>
            <a:r>
              <a:rPr lang="sr-Latn-RS" sz="1000" dirty="0"/>
              <a:t>, </a:t>
            </a:r>
            <a:r>
              <a:rPr lang="sr-Cyrl-RS" sz="1000" dirty="0"/>
              <a:t>виши научни сарадник</a:t>
            </a:r>
            <a:r>
              <a:rPr lang="sr-Latn-RS" sz="1000" dirty="0"/>
              <a:t>, заменик руководиоца </a:t>
            </a:r>
            <a:r>
              <a:rPr lang="sr-Latn-RS" sz="1000" dirty="0" smtClean="0"/>
              <a:t>пројекта; </a:t>
            </a:r>
            <a:r>
              <a:rPr lang="sr-Cyrl-RS" sz="1000" dirty="0" smtClean="0"/>
              <a:t>др </a:t>
            </a:r>
            <a:r>
              <a:rPr lang="sr-Cyrl-RS" sz="1000" dirty="0"/>
              <a:t>Зоран Милетић</a:t>
            </a:r>
            <a:r>
              <a:rPr lang="sr-Latn-RS" sz="1000" dirty="0" smtClean="0"/>
              <a:t>, научни саветник; </a:t>
            </a:r>
            <a:r>
              <a:rPr lang="sr-Cyrl-RS" sz="1000" dirty="0" smtClean="0"/>
              <a:t>др </a:t>
            </a:r>
            <a:r>
              <a:rPr lang="sr-Cyrl-RS" sz="1000" dirty="0"/>
              <a:t>Милорад Веселиновић</a:t>
            </a:r>
            <a:r>
              <a:rPr lang="sr-Latn-RS" sz="1000" dirty="0" smtClean="0"/>
              <a:t>,</a:t>
            </a:r>
            <a:r>
              <a:rPr lang="sr-Latn-RS" sz="1000" dirty="0"/>
              <a:t> научни </a:t>
            </a:r>
            <a:r>
              <a:rPr lang="sr-Latn-RS" sz="1000" dirty="0" smtClean="0"/>
              <a:t>саветник; </a:t>
            </a:r>
            <a:r>
              <a:rPr lang="sr-Cyrl-RS" sz="1000" dirty="0" smtClean="0"/>
              <a:t>др </a:t>
            </a:r>
            <a:r>
              <a:rPr lang="sr-Cyrl-RS" sz="1000" dirty="0"/>
              <a:t>Татјана Ћирковић-Митровић</a:t>
            </a:r>
            <a:r>
              <a:rPr lang="sr-Latn-RS" sz="1000" dirty="0" smtClean="0"/>
              <a:t>,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виши научни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сарадник; </a:t>
            </a:r>
            <a:r>
              <a:rPr lang="sr-Cyrl-RS" sz="1000" dirty="0" smtClean="0"/>
              <a:t>др </a:t>
            </a:r>
            <a:r>
              <a:rPr lang="sr-Cyrl-RS" sz="1000" dirty="0"/>
              <a:t>Снежана Стајић</a:t>
            </a:r>
            <a:r>
              <a:rPr lang="en-US" sz="1000" dirty="0" smtClean="0"/>
              <a:t>,</a:t>
            </a:r>
            <a:r>
              <a:rPr lang="sr-Latn-RS" sz="1000" dirty="0" smtClean="0"/>
              <a:t>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виши 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научни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сарадник;</a:t>
            </a:r>
            <a:r>
              <a:rPr lang="en-US" sz="1000" dirty="0" smtClean="0"/>
              <a:t> </a:t>
            </a:r>
            <a:r>
              <a:rPr lang="sr-Cyrl-RS" sz="1000" dirty="0" smtClean="0"/>
              <a:t>др </a:t>
            </a:r>
            <a:r>
              <a:rPr lang="sr-Cyrl-RS" sz="1000" dirty="0"/>
              <a:t>Љиљана </a:t>
            </a:r>
            <a:r>
              <a:rPr lang="sr-Cyrl-RS" sz="1000" dirty="0" smtClean="0"/>
              <a:t>Брашанац-Босанац</a:t>
            </a:r>
            <a:r>
              <a:rPr lang="sr-Latn-RS" sz="1000" dirty="0" smtClean="0"/>
              <a:t>,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виши 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научни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сарадник; </a:t>
            </a:r>
            <a:r>
              <a:rPr lang="sr-Cyrl-RS" sz="1000" dirty="0" smtClean="0"/>
              <a:t>др </a:t>
            </a:r>
            <a:r>
              <a:rPr lang="sr-Cyrl-RS" sz="1000" dirty="0"/>
              <a:t>Сузана Митровић</a:t>
            </a:r>
            <a:r>
              <a:rPr lang="sr-Latn-RS" sz="1000" dirty="0" smtClean="0"/>
              <a:t>,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виши 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научни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сарадник;</a:t>
            </a:r>
            <a:r>
              <a:rPr lang="sr-Latn-RS" sz="1000" dirty="0" smtClean="0"/>
              <a:t> </a:t>
            </a:r>
            <a:r>
              <a:rPr lang="sr-Cyrl-RS" sz="1000" dirty="0" smtClean="0"/>
              <a:t>др </a:t>
            </a:r>
            <a:r>
              <a:rPr lang="sr-Cyrl-RS" sz="1000" dirty="0"/>
              <a:t>Горан Чешљар</a:t>
            </a:r>
            <a:r>
              <a:rPr lang="sr-Latn-RS" sz="1000" dirty="0" smtClean="0"/>
              <a:t>,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научни сарадник;</a:t>
            </a:r>
            <a:r>
              <a:rPr lang="sr-Latn-RS" sz="1000" dirty="0" smtClean="0"/>
              <a:t> </a:t>
            </a:r>
            <a:r>
              <a:rPr lang="sr-Cyrl-RS" sz="1000" dirty="0" smtClean="0"/>
              <a:t>др </a:t>
            </a:r>
            <a:r>
              <a:rPr lang="sr-Cyrl-RS" sz="1000" dirty="0"/>
              <a:t>Илија </a:t>
            </a:r>
            <a:r>
              <a:rPr lang="sr-Cyrl-RS" sz="1000" dirty="0" smtClean="0"/>
              <a:t>Ђорђевић</a:t>
            </a:r>
            <a:r>
              <a:rPr lang="sr-Latn-RS" sz="1000" dirty="0" smtClean="0"/>
              <a:t>,</a:t>
            </a:r>
            <a:r>
              <a:rPr lang="sr-Latn-RS" sz="1000" dirty="0">
                <a:solidFill>
                  <a:prstClr val="black"/>
                </a:solidFill>
                <a:ea typeface="Times New Roman"/>
                <a:cs typeface="Times New Roman"/>
              </a:rPr>
              <a:t> научни </a:t>
            </a:r>
            <a:r>
              <a:rPr lang="sr-Latn-RS" sz="1000" dirty="0" smtClean="0">
                <a:solidFill>
                  <a:prstClr val="black"/>
                </a:solidFill>
                <a:ea typeface="Times New Roman"/>
                <a:cs typeface="Times New Roman"/>
              </a:rPr>
              <a:t>сарадник; </a:t>
            </a:r>
            <a:r>
              <a:rPr lang="sr-Latn-RS" sz="1000" dirty="0" smtClean="0"/>
              <a:t>м</a:t>
            </a:r>
            <a:r>
              <a:rPr lang="sr-Cyrl-RS" sz="1000" dirty="0" smtClean="0"/>
              <a:t>ст </a:t>
            </a:r>
            <a:r>
              <a:rPr lang="sr-Cyrl-RS" sz="1000" dirty="0"/>
              <a:t>Јелена </a:t>
            </a:r>
            <a:r>
              <a:rPr lang="sr-Cyrl-RS" sz="1000" dirty="0" smtClean="0"/>
              <a:t>Божовић</a:t>
            </a:r>
            <a:r>
              <a:rPr lang="sr-Latn-RS" sz="1000" dirty="0" smtClean="0"/>
              <a:t>, </a:t>
            </a:r>
            <a:r>
              <a:rPr lang="sr-Cyrl-RS" sz="1000" dirty="0"/>
              <a:t>истраживач </a:t>
            </a:r>
            <a:r>
              <a:rPr lang="sr-Cyrl-RS" sz="1000" dirty="0" smtClean="0"/>
              <a:t>приправник</a:t>
            </a:r>
            <a:r>
              <a:rPr lang="sr-Latn-RS" sz="1000" dirty="0" smtClean="0"/>
              <a:t>; </a:t>
            </a:r>
            <a:r>
              <a:rPr lang="sr-Cyrl-RS" sz="1000" dirty="0" smtClean="0"/>
              <a:t>др </a:t>
            </a:r>
            <a:r>
              <a:rPr lang="sr-Cyrl-RS" sz="1000" dirty="0"/>
              <a:t>Снежана </a:t>
            </a:r>
            <a:r>
              <a:rPr lang="sr-Cyrl-RS" sz="1000" dirty="0" smtClean="0"/>
              <a:t>Рајковић</a:t>
            </a:r>
            <a:r>
              <a:rPr lang="sr-Latn-RS" sz="1000" dirty="0" smtClean="0"/>
              <a:t>, научни саветник у пензији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Cyrl-RS" sz="1000" b="1" dirty="0" smtClean="0"/>
              <a:t>Хемијски </a:t>
            </a:r>
            <a:r>
              <a:rPr lang="sr-Cyrl-RS" sz="1000" b="1" dirty="0"/>
              <a:t>факултет</a:t>
            </a:r>
            <a:r>
              <a:rPr lang="sr-Latn-RS" sz="1000" b="1" dirty="0"/>
              <a:t>,  </a:t>
            </a:r>
            <a:r>
              <a:rPr lang="sr-Cyrl-RS" sz="1000" b="1" dirty="0" smtClean="0"/>
              <a:t>Универзитет</a:t>
            </a:r>
            <a:r>
              <a:rPr lang="sr-Latn-RS" sz="1000" b="1" dirty="0" smtClean="0"/>
              <a:t> </a:t>
            </a:r>
            <a:r>
              <a:rPr lang="sr-Cyrl-RS" sz="1000" b="1" dirty="0" smtClean="0"/>
              <a:t>у Београду</a:t>
            </a:r>
            <a:r>
              <a:rPr lang="sr-Latn-RS" sz="1000" b="1" dirty="0" smtClean="0"/>
              <a:t>:</a:t>
            </a:r>
            <a:r>
              <a:rPr lang="sr-Cyrl-RS" sz="1000" b="1" dirty="0" smtClean="0"/>
              <a:t> </a:t>
            </a:r>
            <a:r>
              <a:rPr lang="sr-Latn-RS" sz="1000" dirty="0"/>
              <a:t>п</a:t>
            </a:r>
            <a:r>
              <a:rPr lang="sr-Cyrl-RS" sz="1000" dirty="0" smtClean="0"/>
              <a:t>роф.</a:t>
            </a:r>
            <a:r>
              <a:rPr lang="sr-Latn-RS" sz="1000" dirty="0" smtClean="0"/>
              <a:t> </a:t>
            </a:r>
            <a:r>
              <a:rPr lang="sr-Cyrl-RS" sz="1000" dirty="0" smtClean="0"/>
              <a:t>др </a:t>
            </a:r>
            <a:r>
              <a:rPr lang="sr-Cyrl-RS" sz="1000" dirty="0"/>
              <a:t>Веле </a:t>
            </a:r>
            <a:r>
              <a:rPr lang="sr-Cyrl-RS" sz="1000" dirty="0" smtClean="0"/>
              <a:t>Тешевић</a:t>
            </a:r>
            <a:r>
              <a:rPr lang="sr-Latn-RS" sz="1000" dirty="0" smtClean="0"/>
              <a:t>, редовни професор</a:t>
            </a:r>
            <a:endParaRPr lang="sr-Latn-RS" sz="1000" dirty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Cyrl-RS" sz="1000" b="1" dirty="0" smtClean="0"/>
              <a:t>Агрономски </a:t>
            </a:r>
            <a:r>
              <a:rPr lang="sr-Cyrl-RS" sz="1000" b="1" dirty="0"/>
              <a:t>факултет у Чачку, Универзитет у </a:t>
            </a:r>
            <a:r>
              <a:rPr lang="sr-Cyrl-RS" sz="1000" b="1" dirty="0" smtClean="0"/>
              <a:t>Крагујевцу</a:t>
            </a:r>
            <a:r>
              <a:rPr lang="sr-Latn-RS" sz="1000" b="1" dirty="0" smtClean="0"/>
              <a:t>: </a:t>
            </a:r>
            <a:r>
              <a:rPr lang="sr-Latn-RS" sz="1000" dirty="0" smtClean="0"/>
              <a:t>п</a:t>
            </a:r>
            <a:r>
              <a:rPr lang="sr-Cyrl-RS" sz="1000" dirty="0" smtClean="0"/>
              <a:t>роф</a:t>
            </a:r>
            <a:r>
              <a:rPr lang="sr-Cyrl-RS" sz="1000" dirty="0"/>
              <a:t>. др Снежана Бошковић </a:t>
            </a:r>
            <a:r>
              <a:rPr lang="sr-Cyrl-RS" sz="1000" dirty="0" smtClean="0"/>
              <a:t>Богосављевић</a:t>
            </a:r>
            <a:r>
              <a:rPr lang="sr-Latn-RS" sz="1000" dirty="0" smtClean="0"/>
              <a:t>, </a:t>
            </a:r>
            <a:r>
              <a:rPr lang="sr-Cyrl-RS" sz="1000" dirty="0"/>
              <a:t>редовни </a:t>
            </a:r>
            <a:r>
              <a:rPr lang="sr-Cyrl-RS" sz="1000" dirty="0" smtClean="0"/>
              <a:t>проф</a:t>
            </a:r>
            <a:r>
              <a:rPr lang="sr-Latn-RS" sz="1000" dirty="0" smtClean="0"/>
              <a:t>есор; п</a:t>
            </a:r>
            <a:r>
              <a:rPr lang="sr-Cyrl-RS" sz="1000" dirty="0" smtClean="0"/>
              <a:t>роф</a:t>
            </a:r>
            <a:r>
              <a:rPr lang="sr-Cyrl-RS" sz="1000" dirty="0"/>
              <a:t>. др Гордана </a:t>
            </a:r>
            <a:r>
              <a:rPr lang="sr-Cyrl-RS" sz="1000" dirty="0" smtClean="0"/>
              <a:t>Шекуларац</a:t>
            </a:r>
            <a:r>
              <a:rPr lang="sr-Latn-RS" sz="1000" dirty="0" smtClean="0"/>
              <a:t>, редовни професор</a:t>
            </a:r>
            <a:endParaRPr lang="sr-Latn-RS" sz="1000" dirty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Cyrl-RS" sz="1000" b="1" dirty="0" smtClean="0"/>
              <a:t>П</a:t>
            </a:r>
            <a:r>
              <a:rPr lang="sr-Latn-RS" sz="1000" b="1" dirty="0" smtClean="0"/>
              <a:t>риродно </a:t>
            </a:r>
            <a:r>
              <a:rPr lang="sr-Latn-RS" sz="1000" b="1" dirty="0" smtClean="0"/>
              <a:t>математички </a:t>
            </a:r>
            <a:r>
              <a:rPr lang="sr-Latn-RS" sz="1000" b="1" dirty="0" smtClean="0"/>
              <a:t>факултет</a:t>
            </a:r>
            <a:r>
              <a:rPr lang="sr-Cyrl-RS" sz="1000" b="1" dirty="0" smtClean="0"/>
              <a:t>, </a:t>
            </a:r>
            <a:r>
              <a:rPr lang="sr-Cyrl-RS" sz="1000" b="1" dirty="0"/>
              <a:t>Универзитет у </a:t>
            </a:r>
            <a:r>
              <a:rPr lang="sr-Cyrl-RS" sz="1000" b="1" dirty="0" smtClean="0"/>
              <a:t>Крагујевцу</a:t>
            </a:r>
            <a:r>
              <a:rPr lang="sr-Latn-RS" sz="1000" b="1" dirty="0" smtClean="0"/>
              <a:t>:</a:t>
            </a:r>
            <a:r>
              <a:rPr lang="sr-Cyrl-RS" sz="1000" b="1" dirty="0" smtClean="0"/>
              <a:t> </a:t>
            </a:r>
            <a:r>
              <a:rPr lang="sr-Latn-RS" sz="1000" dirty="0"/>
              <a:t>п</a:t>
            </a:r>
            <a:r>
              <a:rPr lang="sr-Cyrl-RS" sz="1000" dirty="0" smtClean="0"/>
              <a:t>роф</a:t>
            </a:r>
            <a:r>
              <a:rPr lang="sr-Cyrl-RS" sz="1000" dirty="0"/>
              <a:t>. др Маријана </a:t>
            </a:r>
            <a:r>
              <a:rPr lang="sr-Cyrl-RS" sz="1000" dirty="0" smtClean="0"/>
              <a:t>Косанић</a:t>
            </a:r>
            <a:r>
              <a:rPr lang="sr-Latn-RS" sz="1000" dirty="0" smtClean="0"/>
              <a:t>, доцент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sr-Latn-RS" sz="1000" b="1" dirty="0" smtClean="0"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00" b="1" dirty="0" smtClean="0">
                <a:cs typeface="Arial" panose="020B0604020202020204" pitchFamily="34" charset="0"/>
              </a:rPr>
              <a:t>   Тираж: 1000 примерака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sr-Latn-RS" sz="1000" b="1" dirty="0" smtClean="0">
                <a:cs typeface="Arial" panose="020B0604020202020204" pitchFamily="34" charset="0"/>
              </a:rPr>
              <a:t>   Београд, октобар 2022.</a:t>
            </a:r>
            <a:endParaRPr lang="en-US" altLang="en-US" sz="1000" dirty="0">
              <a:cs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90" y="6084887"/>
            <a:ext cx="811662" cy="828000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ap&#10;&#10;Description automatically gener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"/>
          <a:stretch/>
        </p:blipFill>
        <p:spPr bwMode="auto">
          <a:xfrm>
            <a:off x="5706740" y="3673031"/>
            <a:ext cx="4808714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93097" y="1941522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Cyrl-CS" altLang="en-US" sz="2400" b="1" dirty="0" smtClean="0">
                <a:solidFill>
                  <a:prstClr val="black"/>
                </a:solidFill>
                <a:cs typeface="Arial" charset="0"/>
              </a:rPr>
              <a:t>ЛЕКОВИТО И АРОМАТИЧНО БИЉЕ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Cyrl-CS" altLang="en-US" sz="2400" b="1" dirty="0" smtClean="0">
                <a:solidFill>
                  <a:prstClr val="black"/>
                </a:solidFill>
                <a:cs typeface="Arial" charset="0"/>
              </a:rPr>
              <a:t>ПИРОТСКОГ ОКРУГА</a:t>
            </a:r>
            <a:endParaRPr lang="ru-RU" altLang="en-US" sz="2400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44" y="468263"/>
            <a:ext cx="534988" cy="587375"/>
          </a:xfrm>
          <a:prstGeom prst="rect">
            <a:avLst/>
          </a:prstGeom>
          <a:solidFill>
            <a:sysClr val="window" lastClr="FFFFFF">
              <a:alpha val="56862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8119" y="471438"/>
            <a:ext cx="2232025" cy="584200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Институт за шумарство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 Београд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132" y="205200"/>
            <a:ext cx="4531335" cy="737945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ru-RU" sz="1100" b="1" dirty="0"/>
              <a:t>Пиротски округ </a:t>
            </a:r>
            <a:r>
              <a:rPr lang="sr-Latn-RS" sz="1100" b="1" dirty="0"/>
              <a:t>п</a:t>
            </a:r>
            <a:r>
              <a:rPr lang="sr-Cyrl-RS" sz="1100" b="1" dirty="0"/>
              <a:t>овршин</a:t>
            </a:r>
            <a:r>
              <a:rPr lang="sr-Latn-RS" sz="1100" b="1" dirty="0"/>
              <a:t>е</a:t>
            </a:r>
            <a:r>
              <a:rPr lang="sr-Cyrl-RS" sz="1100" b="1" dirty="0"/>
              <a:t> 2.761 km² простире се </a:t>
            </a:r>
            <a:r>
              <a:rPr lang="ru-RU" sz="1100" b="1" dirty="0"/>
              <a:t>у југоисточној Србији </a:t>
            </a:r>
            <a:r>
              <a:rPr lang="ru-RU" sz="1100" b="1" dirty="0" smtClean="0"/>
              <a:t>на </a:t>
            </a:r>
            <a:r>
              <a:rPr lang="ru-RU" sz="1100" b="1" dirty="0"/>
              <a:t>територији </a:t>
            </a:r>
            <a:r>
              <a:rPr lang="ru-RU" sz="1100" b="1" dirty="0" smtClean="0"/>
              <a:t>општина </a:t>
            </a:r>
            <a:r>
              <a:rPr lang="ru-RU" sz="1100" b="1" dirty="0"/>
              <a:t>Град Пирот, Бела Паланка, Димитровград и </a:t>
            </a:r>
            <a:r>
              <a:rPr lang="ru-RU" sz="1100" b="1" dirty="0" smtClean="0"/>
              <a:t>Бабушница. </a:t>
            </a:r>
            <a:r>
              <a:rPr lang="ru-RU" sz="1100" b="1" dirty="0"/>
              <a:t>Смештен је у централном делу Балканског полуострва. </a:t>
            </a:r>
            <a:r>
              <a:rPr lang="sr-Latn-RS" sz="1100" b="1" dirty="0"/>
              <a:t>Обухвата 214 насељa</a:t>
            </a:r>
            <a:r>
              <a:rPr lang="sr-Cyrl-RS" sz="1100" b="1" dirty="0"/>
              <a:t>: </a:t>
            </a:r>
            <a:r>
              <a:rPr lang="en-US" sz="1100" b="1" dirty="0" err="1"/>
              <a:t>Димитровград</a:t>
            </a:r>
            <a:r>
              <a:rPr lang="en-US" sz="1100" b="1" dirty="0"/>
              <a:t> </a:t>
            </a:r>
            <a:r>
              <a:rPr lang="sr-Cyrl-RS" sz="1100" b="1" dirty="0"/>
              <a:t>са</a:t>
            </a:r>
            <a:r>
              <a:rPr lang="en-US" sz="1100" b="1" dirty="0"/>
              <a:t> 43 </a:t>
            </a:r>
            <a:r>
              <a:rPr lang="en-US" sz="1100" b="1" dirty="0" err="1"/>
              <a:t>села</a:t>
            </a:r>
            <a:r>
              <a:rPr lang="en-US" sz="1100" b="1" dirty="0"/>
              <a:t>, </a:t>
            </a:r>
            <a:r>
              <a:rPr lang="sr-Latn-RS" sz="1100" b="1" dirty="0"/>
              <a:t>Бабушницу </a:t>
            </a:r>
            <a:r>
              <a:rPr lang="sr-Cyrl-RS" sz="1100" b="1" dirty="0"/>
              <a:t>са </a:t>
            </a:r>
            <a:r>
              <a:rPr lang="sr-Latn-RS" sz="1100" b="1" dirty="0"/>
              <a:t>52 села</a:t>
            </a:r>
            <a:r>
              <a:rPr lang="sr-Cyrl-RS" sz="1100" b="1" dirty="0"/>
              <a:t>, Бел</a:t>
            </a:r>
            <a:r>
              <a:rPr lang="sr-Latn-RS" sz="1100" b="1" dirty="0"/>
              <a:t>у</a:t>
            </a:r>
            <a:r>
              <a:rPr lang="sr-Cyrl-RS" sz="1100" b="1" dirty="0"/>
              <a:t> Паланк</a:t>
            </a:r>
            <a:r>
              <a:rPr lang="sr-Latn-RS" sz="1100" b="1" dirty="0"/>
              <a:t>у</a:t>
            </a:r>
            <a:r>
              <a:rPr lang="sr-Cyrl-RS" sz="1100" b="1" dirty="0"/>
              <a:t> са 45 села и Пирот са 70 села</a:t>
            </a:r>
            <a:r>
              <a:rPr lang="sr-Latn-RS" sz="1100" b="1" dirty="0"/>
              <a:t> (4 градска и 210 сеоских)</a:t>
            </a:r>
            <a:r>
              <a:rPr lang="sr-Cyrl-RS" sz="1100" b="1" dirty="0"/>
              <a:t>. Према попису становништва 2011. године на територији округа било је 92.497 становника</a:t>
            </a:r>
            <a:r>
              <a:rPr lang="sr-Cyrl-RS" sz="1100" b="1" dirty="0" smtClean="0"/>
              <a:t>.</a:t>
            </a:r>
            <a:r>
              <a:rPr lang="sr-Latn-RS" sz="1100" b="1" dirty="0" smtClean="0"/>
              <a:t> </a:t>
            </a:r>
          </a:p>
          <a:p>
            <a:pPr algn="just"/>
            <a:endParaRPr lang="sr-Latn-RS" sz="1100" b="1" dirty="0" smtClean="0"/>
          </a:p>
          <a:p>
            <a:pPr algn="just"/>
            <a:r>
              <a:rPr lang="ru-RU" sz="1100" b="1" dirty="0" smtClean="0"/>
              <a:t>Просечан </a:t>
            </a:r>
            <a:r>
              <a:rPr lang="ru-RU" sz="1100" b="1" dirty="0"/>
              <a:t>број чланова домаћинства је 2,7, а просечна старост 45,4 год. Становника до 15 година старости има 12,5%, преко 65 година старости </a:t>
            </a:r>
            <a:r>
              <a:rPr lang="sr-Latn-RS" sz="1100" b="1" dirty="0" smtClean="0"/>
              <a:t>– </a:t>
            </a:r>
            <a:r>
              <a:rPr lang="ru-RU" sz="1100" b="1" dirty="0" smtClean="0"/>
              <a:t>22,5</a:t>
            </a:r>
            <a:r>
              <a:rPr lang="ru-RU" sz="1100" b="1" dirty="0"/>
              <a:t>%, а радно активно становништво чини 65,5%. </a:t>
            </a:r>
            <a:r>
              <a:rPr lang="ru-RU" sz="1100" b="1" dirty="0" smtClean="0"/>
              <a:t>Пољопривредно </a:t>
            </a:r>
            <a:r>
              <a:rPr lang="ru-RU" sz="1100" b="1" dirty="0"/>
              <a:t>становништво чини 32,6% од укупног броја становника, а регистровано је 11873 пољопривредних газдинстава</a:t>
            </a:r>
            <a:r>
              <a:rPr lang="ru-RU" sz="1100" b="1" dirty="0" smtClean="0"/>
              <a:t>.</a:t>
            </a:r>
            <a:endParaRPr lang="sr-Latn-RS" sz="1100" b="1" dirty="0" smtClean="0"/>
          </a:p>
          <a:p>
            <a:pPr algn="just"/>
            <a:endParaRPr lang="sr-Latn-RS" sz="1100" b="1" dirty="0"/>
          </a:p>
          <a:p>
            <a:pPr algn="just"/>
            <a:r>
              <a:rPr lang="sr-Cyrl-RS" sz="1100" b="1" dirty="0"/>
              <a:t>Сакупљање биља из природе је дуго био доминантан начин снабдевања тржишта, и тек 70-их година прошлог века у Србији почиње интезивније гајење лековитог и ароматичног </a:t>
            </a:r>
            <a:r>
              <a:rPr lang="sr-Cyrl-RS" sz="1100" b="1" dirty="0" smtClean="0"/>
              <a:t>биља</a:t>
            </a:r>
            <a:r>
              <a:rPr lang="sr-Latn-RS" sz="1100" b="1" dirty="0" smtClean="0"/>
              <a:t>. </a:t>
            </a:r>
            <a:r>
              <a:rPr lang="ru-RU" sz="1100" b="1" dirty="0" smtClean="0"/>
              <a:t>Од </a:t>
            </a:r>
            <a:r>
              <a:rPr lang="ru-RU" sz="1100" b="1" dirty="0"/>
              <a:t>укупног промета </a:t>
            </a:r>
            <a:r>
              <a:rPr lang="sr-Latn-RS" sz="1100" b="1" dirty="0" smtClean="0"/>
              <a:t>лековитог и ароматичног биља (</a:t>
            </a:r>
            <a:r>
              <a:rPr lang="sr-Cyrl-RS" sz="1100" b="1" dirty="0" smtClean="0"/>
              <a:t>ЛАБ</a:t>
            </a:r>
            <a:r>
              <a:rPr lang="sr-Latn-RS" sz="1100" b="1" dirty="0" smtClean="0"/>
              <a:t>)</a:t>
            </a:r>
            <a:r>
              <a:rPr lang="sr-Cyrl-RS" sz="1100" b="1" dirty="0" smtClean="0"/>
              <a:t> </a:t>
            </a:r>
            <a:r>
              <a:rPr lang="ru-RU" sz="1100" b="1" dirty="0"/>
              <a:t>у Републици Србији близу 50% остварује се плантажном  производњом, док преосталих 50% доспева </a:t>
            </a:r>
            <a:r>
              <a:rPr lang="sr-Cyrl-RS" sz="1100" b="1" dirty="0"/>
              <a:t>на тржиште </a:t>
            </a:r>
            <a:r>
              <a:rPr lang="ru-RU" sz="1100" b="1" dirty="0"/>
              <a:t>путем сакупљања из спонтане  флоре (Голијан, 2016</a:t>
            </a:r>
            <a:r>
              <a:rPr lang="ru-RU" sz="1100" b="1" dirty="0" smtClean="0"/>
              <a:t>).</a:t>
            </a:r>
            <a:r>
              <a:rPr lang="sr-Latn-RS" sz="1100" b="1" dirty="0" smtClean="0"/>
              <a:t> </a:t>
            </a:r>
          </a:p>
          <a:p>
            <a:pPr algn="just"/>
            <a:endParaRPr lang="sr-Latn-RS" sz="1100" b="1" dirty="0"/>
          </a:p>
          <a:p>
            <a:pPr algn="just"/>
            <a:r>
              <a:rPr lang="sr-Cyrl-RS" sz="1100" b="1" dirty="0"/>
              <a:t>Република Србија има све предуслове да на еколошки очуваним брдско планинским подручјима гаји и прерађује лековито биље према критеријумима органске производње</a:t>
            </a:r>
            <a:r>
              <a:rPr lang="sr-Cyrl-RS" sz="1100" b="1" dirty="0" smtClean="0"/>
              <a:t>.</a:t>
            </a:r>
            <a:r>
              <a:rPr lang="sr-Latn-RS" sz="1100" b="1" dirty="0" smtClean="0"/>
              <a:t> </a:t>
            </a:r>
            <a:r>
              <a:rPr lang="sr-Latn-RS" sz="1100" b="1" dirty="0" smtClean="0">
                <a:latin typeface="+mj-lt"/>
                <a:ea typeface="Calibri"/>
                <a:cs typeface="Times New Roman"/>
              </a:rPr>
              <a:t>Органска </a:t>
            </a:r>
            <a:r>
              <a:rPr lang="sr-Latn-RS" sz="1100" b="1" dirty="0">
                <a:latin typeface="+mj-lt"/>
                <a:ea typeface="Calibri"/>
                <a:cs typeface="Times New Roman"/>
              </a:rPr>
              <a:t>производња ЛАБ у комбинацији са сакупљањем самониклог биља може бити значајан правац развоја за мала породична газдинства </a:t>
            </a:r>
            <a:r>
              <a:rPr lang="sr-Cyrl-RS" sz="1100" b="1" dirty="0">
                <a:latin typeface="+mj-lt"/>
                <a:ea typeface="Calibri"/>
                <a:cs typeface="Times New Roman"/>
              </a:rPr>
              <a:t>на подручју </a:t>
            </a:r>
            <a:r>
              <a:rPr lang="sr-Latn-RS" sz="1100" b="1" dirty="0" smtClean="0">
                <a:latin typeface="+mj-lt"/>
                <a:ea typeface="Calibri"/>
                <a:cs typeface="Times New Roman"/>
              </a:rPr>
              <a:t>П</a:t>
            </a:r>
            <a:r>
              <a:rPr lang="sr-Cyrl-RS" sz="1100" b="1" dirty="0" smtClean="0">
                <a:latin typeface="+mj-lt"/>
                <a:ea typeface="Calibri"/>
                <a:cs typeface="Times New Roman"/>
              </a:rPr>
              <a:t>иротског округа</a:t>
            </a:r>
            <a:r>
              <a:rPr lang="sr-Latn-RS" sz="1100" b="1" dirty="0" smtClean="0">
                <a:latin typeface="+mj-lt"/>
                <a:ea typeface="Calibri"/>
                <a:cs typeface="Times New Roman"/>
              </a:rPr>
              <a:t>. </a:t>
            </a:r>
          </a:p>
          <a:p>
            <a:pPr algn="just"/>
            <a:endParaRPr lang="sr-Latn-RS" sz="1100" dirty="0">
              <a:latin typeface="+mj-lt"/>
              <a:ea typeface="Calibri"/>
              <a:cs typeface="Times New Roman"/>
            </a:endParaRPr>
          </a:p>
          <a:p>
            <a:pPr algn="just"/>
            <a:r>
              <a:rPr lang="en-US" sz="1100" b="1" dirty="0" err="1"/>
              <a:t>Брање</a:t>
            </a:r>
            <a:r>
              <a:rPr lang="en-US" sz="1100" b="1" dirty="0"/>
              <a:t> ЛАБ </a:t>
            </a:r>
            <a:r>
              <a:rPr lang="en-US" sz="1100" b="1" dirty="0" err="1"/>
              <a:t>за</a:t>
            </a:r>
            <a:r>
              <a:rPr lang="en-US" sz="1100" b="1" dirty="0"/>
              <a:t> </a:t>
            </a:r>
            <a:r>
              <a:rPr lang="en-US" sz="1100" b="1" dirty="0" err="1"/>
              <a:t>добијање</a:t>
            </a:r>
            <a:r>
              <a:rPr lang="en-US" sz="1100" b="1" dirty="0"/>
              <a:t> </a:t>
            </a:r>
            <a:r>
              <a:rPr lang="en-US" sz="1100" b="1" dirty="0" err="1"/>
              <a:t>етарског</a:t>
            </a:r>
            <a:r>
              <a:rPr lang="en-US" sz="1100" b="1" dirty="0"/>
              <a:t> </a:t>
            </a:r>
            <a:r>
              <a:rPr lang="en-US" sz="1100" b="1" dirty="0" err="1"/>
              <a:t>уља</a:t>
            </a:r>
            <a:r>
              <a:rPr lang="en-US" sz="1100" b="1" dirty="0"/>
              <a:t> </a:t>
            </a:r>
            <a:r>
              <a:rPr lang="en-US" sz="1100" b="1" dirty="0" err="1"/>
              <a:t>врши</a:t>
            </a:r>
            <a:r>
              <a:rPr lang="en-US" sz="1100" b="1" dirty="0"/>
              <a:t> </a:t>
            </a:r>
            <a:r>
              <a:rPr lang="en-US" sz="1100" b="1" dirty="0" err="1"/>
              <a:t>се</a:t>
            </a:r>
            <a:r>
              <a:rPr lang="en-US" sz="1100" b="1" dirty="0"/>
              <a:t> </a:t>
            </a:r>
            <a:r>
              <a:rPr lang="en-US" sz="1100" b="1" dirty="0" err="1"/>
              <a:t>по</a:t>
            </a:r>
            <a:r>
              <a:rPr lang="en-US" sz="1100" b="1" dirty="0"/>
              <a:t> </a:t>
            </a:r>
            <a:r>
              <a:rPr lang="en-US" sz="1100" b="1" dirty="0" err="1"/>
              <a:t>сувом</a:t>
            </a:r>
            <a:r>
              <a:rPr lang="en-US" sz="1100" b="1" dirty="0"/>
              <a:t>, </a:t>
            </a:r>
            <a:r>
              <a:rPr lang="en-US" sz="1100" b="1" dirty="0" err="1"/>
              <a:t>сунчаном</a:t>
            </a:r>
            <a:r>
              <a:rPr lang="en-US" sz="1100" b="1" dirty="0"/>
              <a:t> </a:t>
            </a:r>
            <a:r>
              <a:rPr lang="en-US" sz="1100" b="1" dirty="0" err="1"/>
              <a:t>времену</a:t>
            </a:r>
            <a:r>
              <a:rPr lang="en-US" sz="1100" b="1" dirty="0"/>
              <a:t>. </a:t>
            </a:r>
            <a:r>
              <a:rPr lang="en-US" sz="1100" b="1" dirty="0" err="1"/>
              <a:t>Најчешће</a:t>
            </a:r>
            <a:r>
              <a:rPr lang="en-US" sz="1100" b="1" dirty="0"/>
              <a:t> </a:t>
            </a:r>
            <a:r>
              <a:rPr lang="en-US" sz="1100" b="1" dirty="0" err="1"/>
              <a:t>се</a:t>
            </a:r>
            <a:r>
              <a:rPr lang="en-US" sz="1100" b="1" dirty="0"/>
              <a:t> </a:t>
            </a:r>
            <a:r>
              <a:rPr lang="en-US" sz="1100" b="1" dirty="0" err="1"/>
              <a:t>беру</a:t>
            </a:r>
            <a:r>
              <a:rPr lang="en-US" sz="1100" b="1" dirty="0"/>
              <a:t> </a:t>
            </a:r>
            <a:r>
              <a:rPr lang="en-US" sz="1100" b="1" dirty="0" err="1"/>
              <a:t>надземни</a:t>
            </a:r>
            <a:r>
              <a:rPr lang="en-US" sz="1100" b="1" dirty="0"/>
              <a:t> </a:t>
            </a:r>
            <a:r>
              <a:rPr lang="en-US" sz="1100" b="1" dirty="0" err="1"/>
              <a:t>делови</a:t>
            </a:r>
            <a:r>
              <a:rPr lang="en-US" sz="1100" b="1" dirty="0"/>
              <a:t> </a:t>
            </a:r>
            <a:r>
              <a:rPr lang="en-US" sz="1100" b="1" dirty="0" err="1"/>
              <a:t>биљке</a:t>
            </a:r>
            <a:r>
              <a:rPr lang="en-US" sz="1100" b="1" dirty="0"/>
              <a:t> у </a:t>
            </a:r>
            <a:r>
              <a:rPr lang="en-US" sz="1100" b="1" dirty="0" err="1"/>
              <a:t>цвету</a:t>
            </a:r>
            <a:r>
              <a:rPr lang="en-US" sz="1100" b="1" dirty="0"/>
              <a:t> </a:t>
            </a:r>
            <a:r>
              <a:rPr lang="en-US" sz="1100" b="1" dirty="0" err="1"/>
              <a:t>или</a:t>
            </a:r>
            <a:r>
              <a:rPr lang="en-US" sz="1100" b="1" dirty="0"/>
              <a:t> </a:t>
            </a:r>
            <a:r>
              <a:rPr lang="en-US" sz="1100" b="1" dirty="0" err="1"/>
              <a:t>само</a:t>
            </a:r>
            <a:r>
              <a:rPr lang="en-US" sz="1100" b="1" dirty="0"/>
              <a:t> </a:t>
            </a:r>
            <a:r>
              <a:rPr lang="en-US" sz="1100" b="1" dirty="0" err="1" smtClean="0"/>
              <a:t>цветови</a:t>
            </a:r>
            <a:r>
              <a:rPr lang="sr-Latn-RS" sz="1100" b="1" dirty="0" smtClean="0"/>
              <a:t>. </a:t>
            </a:r>
            <a:r>
              <a:rPr lang="en-US" sz="1100" b="1" dirty="0" err="1" smtClean="0"/>
              <a:t>Због</a:t>
            </a:r>
            <a:r>
              <a:rPr lang="en-US" sz="1100" b="1" dirty="0" smtClean="0"/>
              <a:t> </a:t>
            </a:r>
            <a:r>
              <a:rPr lang="en-US" sz="1100" b="1" dirty="0" err="1"/>
              <a:t>тога</a:t>
            </a:r>
            <a:r>
              <a:rPr lang="en-US" sz="1100" b="1" dirty="0"/>
              <a:t> </a:t>
            </a:r>
            <a:r>
              <a:rPr lang="en-US" sz="1100" b="1" dirty="0" err="1"/>
              <a:t>треба</a:t>
            </a:r>
            <a:r>
              <a:rPr lang="en-US" sz="1100" b="1" dirty="0"/>
              <a:t> </a:t>
            </a:r>
            <a:r>
              <a:rPr lang="en-US" sz="1100" b="1" dirty="0" err="1"/>
              <a:t>пратити</a:t>
            </a:r>
            <a:r>
              <a:rPr lang="en-US" sz="1100" b="1" dirty="0"/>
              <a:t> </a:t>
            </a:r>
            <a:r>
              <a:rPr lang="en-US" sz="1100" b="1" dirty="0" err="1"/>
              <a:t>литературне</a:t>
            </a:r>
            <a:r>
              <a:rPr lang="en-US" sz="1100" b="1" dirty="0"/>
              <a:t> </a:t>
            </a:r>
            <a:r>
              <a:rPr lang="en-US" sz="1100" b="1" dirty="0" err="1"/>
              <a:t>податке</a:t>
            </a:r>
            <a:r>
              <a:rPr lang="en-US" sz="1100" b="1" dirty="0"/>
              <a:t> о </a:t>
            </a:r>
            <a:r>
              <a:rPr lang="en-US" sz="1100" b="1" dirty="0" err="1"/>
              <a:t>календару</a:t>
            </a:r>
            <a:r>
              <a:rPr lang="en-US" sz="1100" b="1" dirty="0"/>
              <a:t> </a:t>
            </a:r>
            <a:r>
              <a:rPr lang="en-US" sz="1100" b="1" dirty="0" err="1"/>
              <a:t>цветања</a:t>
            </a:r>
            <a:r>
              <a:rPr lang="en-US" sz="1100" b="1" dirty="0"/>
              <a:t>, </a:t>
            </a:r>
            <a:r>
              <a:rPr lang="en-US" sz="1100" b="1" dirty="0" err="1"/>
              <a:t>водећи</a:t>
            </a:r>
            <a:r>
              <a:rPr lang="en-US" sz="1100" b="1" dirty="0"/>
              <a:t> </a:t>
            </a:r>
            <a:r>
              <a:rPr lang="en-US" sz="1100" b="1" dirty="0" err="1"/>
              <a:t>рачуна</a:t>
            </a:r>
            <a:r>
              <a:rPr lang="en-US" sz="1100" b="1" dirty="0"/>
              <a:t> </a:t>
            </a:r>
            <a:r>
              <a:rPr lang="en-US" sz="1100" b="1" dirty="0" err="1"/>
              <a:t>да</a:t>
            </a:r>
            <a:r>
              <a:rPr lang="en-US" sz="1100" b="1" dirty="0"/>
              <a:t> </a:t>
            </a:r>
            <a:r>
              <a:rPr lang="en-US" sz="1100" b="1" dirty="0" err="1"/>
              <a:t>на</a:t>
            </a:r>
            <a:r>
              <a:rPr lang="en-US" sz="1100" b="1" dirty="0"/>
              <a:t> </a:t>
            </a:r>
            <a:r>
              <a:rPr lang="sr-Cyrl-RS" sz="1100" b="1" dirty="0" smtClean="0"/>
              <a:t>већој</a:t>
            </a:r>
            <a:r>
              <a:rPr lang="en-US" sz="1100" b="1" dirty="0" smtClean="0"/>
              <a:t> </a:t>
            </a:r>
            <a:r>
              <a:rPr lang="en-US" sz="1100" b="1" dirty="0" err="1"/>
              <a:t>надморској</a:t>
            </a:r>
            <a:r>
              <a:rPr lang="en-US" sz="1100" b="1" dirty="0"/>
              <a:t> </a:t>
            </a:r>
            <a:r>
              <a:rPr lang="en-US" sz="1100" b="1" dirty="0" err="1"/>
              <a:t>висини</a:t>
            </a:r>
            <a:r>
              <a:rPr lang="en-US" sz="1100" b="1" dirty="0"/>
              <a:t> </a:t>
            </a:r>
            <a:r>
              <a:rPr lang="en-US" sz="1100" b="1" dirty="0" err="1"/>
              <a:t>биљка</a:t>
            </a:r>
            <a:r>
              <a:rPr lang="en-US" sz="1100" b="1" dirty="0"/>
              <a:t> </a:t>
            </a:r>
            <a:r>
              <a:rPr lang="en-US" sz="1100" b="1" dirty="0" err="1"/>
              <a:t>цвета</a:t>
            </a:r>
            <a:r>
              <a:rPr lang="en-US" sz="1100" b="1" dirty="0"/>
              <a:t> </a:t>
            </a:r>
            <a:r>
              <a:rPr lang="en-US" sz="1100" b="1" dirty="0" err="1"/>
              <a:t>касније</a:t>
            </a:r>
            <a:r>
              <a:rPr lang="en-US" sz="1100" b="1" dirty="0"/>
              <a:t>. </a:t>
            </a:r>
            <a:r>
              <a:rPr lang="en-US" sz="1100" b="1" dirty="0" smtClean="0"/>
              <a:t>У </a:t>
            </a:r>
            <a:r>
              <a:rPr lang="en-US" sz="1100" b="1" dirty="0" err="1"/>
              <a:t>брдско-планинским</a:t>
            </a:r>
            <a:r>
              <a:rPr lang="en-US" sz="1100" b="1" dirty="0"/>
              <a:t> </a:t>
            </a:r>
            <a:r>
              <a:rPr lang="en-US" sz="1100" b="1" dirty="0" err="1"/>
              <a:t>пределима</a:t>
            </a:r>
            <a:r>
              <a:rPr lang="en-US" sz="1100" b="1" dirty="0"/>
              <a:t> </a:t>
            </a:r>
            <a:r>
              <a:rPr lang="en-US" sz="1100" b="1" dirty="0" err="1"/>
              <a:t>се</a:t>
            </a:r>
            <a:r>
              <a:rPr lang="en-US" sz="1100" b="1" dirty="0"/>
              <a:t>, </a:t>
            </a:r>
            <a:r>
              <a:rPr lang="en-US" sz="1100" b="1" dirty="0" err="1"/>
              <a:t>због</a:t>
            </a:r>
            <a:r>
              <a:rPr lang="en-US" sz="1100" b="1" dirty="0"/>
              <a:t> </a:t>
            </a:r>
            <a:r>
              <a:rPr lang="en-US" sz="1100" b="1" dirty="0" err="1"/>
              <a:t>специфичних</a:t>
            </a:r>
            <a:r>
              <a:rPr lang="en-US" sz="1100" b="1" dirty="0"/>
              <a:t> </a:t>
            </a:r>
            <a:r>
              <a:rPr lang="en-US" sz="1100" b="1" dirty="0" err="1"/>
              <a:t>орографских</a:t>
            </a:r>
            <a:r>
              <a:rPr lang="en-US" sz="1100" b="1" dirty="0"/>
              <a:t> </a:t>
            </a:r>
            <a:r>
              <a:rPr lang="en-US" sz="1100" b="1" dirty="0" err="1"/>
              <a:t>услова</a:t>
            </a:r>
            <a:r>
              <a:rPr lang="en-US" sz="1100" b="1" dirty="0"/>
              <a:t>, </a:t>
            </a:r>
            <a:r>
              <a:rPr lang="en-US" sz="1100" b="1" dirty="0" err="1"/>
              <a:t>берба</a:t>
            </a:r>
            <a:r>
              <a:rPr lang="en-US" sz="1100" b="1" dirty="0"/>
              <a:t> </a:t>
            </a:r>
            <a:r>
              <a:rPr lang="en-US" sz="1100" b="1" dirty="0" err="1"/>
              <a:t>обавља</a:t>
            </a:r>
            <a:r>
              <a:rPr lang="en-US" sz="1100" b="1" dirty="0"/>
              <a:t> </a:t>
            </a:r>
            <a:r>
              <a:rPr lang="en-US" sz="1100" b="1" dirty="0" err="1" smtClean="0"/>
              <a:t>ручно</a:t>
            </a:r>
            <a:r>
              <a:rPr lang="sr-Latn-RS" sz="1100" b="1" dirty="0" smtClean="0"/>
              <a:t> – </a:t>
            </a:r>
            <a:r>
              <a:rPr lang="en-US" sz="1100" b="1" dirty="0" err="1" smtClean="0"/>
              <a:t>срповима</a:t>
            </a:r>
            <a:r>
              <a:rPr lang="en-US" sz="1100" b="1" dirty="0" smtClean="0"/>
              <a:t> </a:t>
            </a:r>
            <a:r>
              <a:rPr lang="en-US" sz="1100" b="1" dirty="0" err="1"/>
              <a:t>или</a:t>
            </a:r>
            <a:r>
              <a:rPr lang="en-US" sz="1100" b="1" dirty="0"/>
              <a:t> </a:t>
            </a:r>
            <a:r>
              <a:rPr lang="en-US" sz="1100" b="1" dirty="0" err="1"/>
              <a:t>специјализованим</a:t>
            </a:r>
            <a:r>
              <a:rPr lang="en-US" sz="1100" b="1" dirty="0"/>
              <a:t> </a:t>
            </a:r>
            <a:r>
              <a:rPr lang="en-US" sz="1100" b="1" dirty="0" err="1"/>
              <a:t>чешљевима</a:t>
            </a:r>
            <a:r>
              <a:rPr lang="en-US" sz="1100" b="1" dirty="0"/>
              <a:t> </a:t>
            </a:r>
            <a:r>
              <a:rPr lang="en-US" sz="1100" b="1" dirty="0" err="1"/>
              <a:t>за</a:t>
            </a:r>
            <a:r>
              <a:rPr lang="en-US" sz="1100" b="1" dirty="0"/>
              <a:t> </a:t>
            </a:r>
            <a:r>
              <a:rPr lang="en-US" sz="1100" b="1" dirty="0" err="1"/>
              <a:t>брање</a:t>
            </a:r>
            <a:r>
              <a:rPr lang="en-US" sz="1100" b="1" dirty="0"/>
              <a:t> </a:t>
            </a:r>
            <a:r>
              <a:rPr lang="en-US" sz="1100" b="1" dirty="0" err="1" smtClean="0"/>
              <a:t>цвета</a:t>
            </a:r>
            <a:r>
              <a:rPr lang="en-US" sz="1100" b="1" dirty="0" smtClean="0"/>
              <a:t>.</a:t>
            </a:r>
            <a:r>
              <a:rPr lang="sr-Latn-RS" sz="1100" b="1" dirty="0"/>
              <a:t> </a:t>
            </a:r>
            <a:r>
              <a:rPr lang="en-US" sz="1100" b="1" dirty="0" err="1" smtClean="0"/>
              <a:t>Након</a:t>
            </a:r>
            <a:r>
              <a:rPr lang="en-US" sz="1100" b="1" dirty="0" smtClean="0"/>
              <a:t> </a:t>
            </a:r>
            <a:r>
              <a:rPr lang="en-US" sz="1100" b="1" dirty="0" err="1"/>
              <a:t>брања</a:t>
            </a:r>
            <a:r>
              <a:rPr lang="en-US" sz="1100" b="1" dirty="0"/>
              <a:t>, </a:t>
            </a:r>
            <a:r>
              <a:rPr lang="en-US" sz="1100" b="1" dirty="0" err="1"/>
              <a:t>биљке</a:t>
            </a:r>
            <a:r>
              <a:rPr lang="en-US" sz="1100" b="1" dirty="0"/>
              <a:t> </a:t>
            </a:r>
            <a:r>
              <a:rPr lang="en-US" sz="1100" b="1" dirty="0" err="1"/>
              <a:t>треба</a:t>
            </a:r>
            <a:r>
              <a:rPr lang="en-US" sz="1100" b="1" dirty="0"/>
              <a:t> </a:t>
            </a:r>
            <a:r>
              <a:rPr lang="en-US" sz="1100" b="1" dirty="0" err="1"/>
              <a:t>транспортовати</a:t>
            </a:r>
            <a:r>
              <a:rPr lang="en-US" sz="1100" b="1" dirty="0"/>
              <a:t> у </a:t>
            </a:r>
            <a:r>
              <a:rPr lang="en-US" sz="1100" b="1" dirty="0" err="1"/>
              <a:t>чистим</a:t>
            </a:r>
            <a:r>
              <a:rPr lang="en-US" sz="1100" b="1" dirty="0"/>
              <a:t> </a:t>
            </a:r>
            <a:r>
              <a:rPr lang="en-US" sz="1100" b="1" dirty="0" err="1"/>
              <a:t>аерисаним</a:t>
            </a:r>
            <a:r>
              <a:rPr lang="en-US" sz="1100" b="1" dirty="0"/>
              <a:t> </a:t>
            </a:r>
            <a:r>
              <a:rPr lang="en-US" sz="1100" b="1" dirty="0" err="1"/>
              <a:t>посудама</a:t>
            </a:r>
            <a:r>
              <a:rPr lang="en-US" sz="1100" b="1" dirty="0"/>
              <a:t> (</a:t>
            </a:r>
            <a:r>
              <a:rPr lang="en-US" sz="1100" b="1" dirty="0" err="1"/>
              <a:t>џаковима</a:t>
            </a:r>
            <a:r>
              <a:rPr lang="en-US" sz="1100" b="1" dirty="0"/>
              <a:t>, </a:t>
            </a:r>
            <a:r>
              <a:rPr lang="en-US" sz="1100" b="1" dirty="0" err="1" smtClean="0"/>
              <a:t>корпама</a:t>
            </a:r>
            <a:r>
              <a:rPr lang="en-US" sz="1100" b="1" dirty="0" smtClean="0"/>
              <a:t> </a:t>
            </a:r>
            <a:r>
              <a:rPr lang="en-US" sz="1100" b="1" dirty="0" err="1"/>
              <a:t>итд</a:t>
            </a:r>
            <a:r>
              <a:rPr lang="en-US" sz="1100" b="1" dirty="0"/>
              <a:t>.) и </a:t>
            </a:r>
            <a:r>
              <a:rPr lang="en-US" sz="1100" b="1" dirty="0" err="1"/>
              <a:t>разастрти</a:t>
            </a:r>
            <a:r>
              <a:rPr lang="en-US" sz="1100" b="1" dirty="0"/>
              <a:t> </a:t>
            </a:r>
            <a:r>
              <a:rPr lang="en-US" sz="1100" b="1" dirty="0" err="1"/>
              <a:t>их</a:t>
            </a:r>
            <a:r>
              <a:rPr lang="en-US" sz="1100" b="1" dirty="0"/>
              <a:t> </a:t>
            </a:r>
            <a:r>
              <a:rPr lang="en-US" sz="1100" b="1" dirty="0" err="1"/>
              <a:t>на</a:t>
            </a:r>
            <a:r>
              <a:rPr lang="en-US" sz="1100" b="1" dirty="0"/>
              <a:t> </a:t>
            </a:r>
            <a:r>
              <a:rPr lang="en-US" sz="1100" b="1" dirty="0" err="1"/>
              <a:t>наткривено</a:t>
            </a:r>
            <a:r>
              <a:rPr lang="en-US" sz="1100" b="1" dirty="0"/>
              <a:t> и </a:t>
            </a:r>
            <a:r>
              <a:rPr lang="en-US" sz="1100" b="1" dirty="0" err="1"/>
              <a:t>чисто</a:t>
            </a:r>
            <a:r>
              <a:rPr lang="en-US" sz="1100" b="1" dirty="0"/>
              <a:t> </a:t>
            </a:r>
            <a:r>
              <a:rPr lang="en-US" sz="1100" b="1" dirty="0" err="1"/>
              <a:t>промајно</a:t>
            </a:r>
            <a:r>
              <a:rPr lang="en-US" sz="1100" b="1" dirty="0"/>
              <a:t> </a:t>
            </a:r>
            <a:r>
              <a:rPr lang="en-US" sz="1100" b="1" dirty="0" err="1"/>
              <a:t>место</a:t>
            </a:r>
            <a:r>
              <a:rPr lang="en-US" sz="1100" b="1" dirty="0"/>
              <a:t> у </a:t>
            </a:r>
            <a:r>
              <a:rPr lang="en-US" sz="1100" b="1" dirty="0" err="1"/>
              <a:t>танком</a:t>
            </a:r>
            <a:r>
              <a:rPr lang="en-US" sz="1100" b="1" dirty="0"/>
              <a:t> </a:t>
            </a:r>
            <a:r>
              <a:rPr lang="en-US" sz="1100" b="1" dirty="0" err="1"/>
              <a:t>слоју</a:t>
            </a:r>
            <a:r>
              <a:rPr lang="en-US" sz="1100" b="1" dirty="0"/>
              <a:t>, </a:t>
            </a:r>
            <a:r>
              <a:rPr lang="en-US" sz="1100" b="1" dirty="0" err="1"/>
              <a:t>заштићено</a:t>
            </a:r>
            <a:r>
              <a:rPr lang="en-US" sz="1100" b="1" dirty="0"/>
              <a:t> </a:t>
            </a:r>
            <a:r>
              <a:rPr lang="en-US" sz="1100" b="1" dirty="0" err="1"/>
              <a:t>од</a:t>
            </a:r>
            <a:r>
              <a:rPr lang="en-US" sz="1100" b="1" dirty="0"/>
              <a:t> </a:t>
            </a:r>
            <a:r>
              <a:rPr lang="en-US" sz="1100" b="1" dirty="0" err="1"/>
              <a:t>кише</a:t>
            </a:r>
            <a:r>
              <a:rPr lang="en-US" sz="1100" b="1" dirty="0"/>
              <a:t>, </a:t>
            </a:r>
            <a:r>
              <a:rPr lang="en-US" sz="1100" b="1" dirty="0" err="1"/>
              <a:t>буђања</a:t>
            </a:r>
            <a:r>
              <a:rPr lang="en-US" sz="1100" b="1" dirty="0"/>
              <a:t> и </a:t>
            </a:r>
            <a:r>
              <a:rPr lang="en-US" sz="1100" b="1" dirty="0" err="1"/>
              <a:t>глодара</a:t>
            </a:r>
            <a:r>
              <a:rPr lang="en-US" sz="1100" b="1" dirty="0" smtClean="0"/>
              <a:t>.</a:t>
            </a:r>
            <a:r>
              <a:rPr lang="en-US" sz="1100" dirty="0"/>
              <a:t> </a:t>
            </a:r>
            <a:r>
              <a:rPr lang="en-US" sz="1100" b="1" dirty="0" err="1"/>
              <a:t>Ароматичне</a:t>
            </a:r>
            <a:r>
              <a:rPr lang="en-US" sz="1100" b="1" dirty="0"/>
              <a:t> </a:t>
            </a:r>
            <a:r>
              <a:rPr lang="en-US" sz="1100" b="1" dirty="0" err="1"/>
              <a:t>врсте</a:t>
            </a:r>
            <a:r>
              <a:rPr lang="en-US" sz="1100" b="1" dirty="0"/>
              <a:t> </a:t>
            </a:r>
            <a:r>
              <a:rPr lang="en-US" sz="1100" b="1" dirty="0" err="1"/>
              <a:t>се</a:t>
            </a:r>
            <a:r>
              <a:rPr lang="en-US" sz="1100" b="1" dirty="0"/>
              <a:t> </a:t>
            </a:r>
            <a:r>
              <a:rPr lang="en-US" sz="1100" b="1" dirty="0" err="1"/>
              <a:t>суше</a:t>
            </a:r>
            <a:r>
              <a:rPr lang="en-US" sz="1100" b="1" dirty="0"/>
              <a:t> </a:t>
            </a:r>
            <a:r>
              <a:rPr lang="en-US" sz="1100" b="1" dirty="0" err="1"/>
              <a:t>на</a:t>
            </a:r>
            <a:r>
              <a:rPr lang="en-US" sz="1100" b="1" dirty="0"/>
              <a:t> </a:t>
            </a:r>
            <a:r>
              <a:rPr lang="en-US" sz="1100" b="1" dirty="0" err="1"/>
              <a:t>температурама</a:t>
            </a:r>
            <a:r>
              <a:rPr lang="en-US" sz="1100" b="1" dirty="0"/>
              <a:t> </a:t>
            </a:r>
            <a:r>
              <a:rPr lang="en-US" sz="1100" b="1" dirty="0" smtClean="0"/>
              <a:t>40-45 </a:t>
            </a:r>
            <a:r>
              <a:rPr lang="en-US" sz="1100" b="1" dirty="0"/>
              <a:t>°C. </a:t>
            </a:r>
            <a:r>
              <a:rPr lang="sr-Latn-RS" sz="1100" b="1" dirty="0" smtClean="0"/>
              <a:t>Етарска уља се издвајају хидродестилацијом, чувају у стакленим боцама или алуминијумским канистерима.</a:t>
            </a:r>
            <a:endParaRPr lang="sr-Latn-RS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5440616" y="206397"/>
            <a:ext cx="2836892" cy="280897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just">
              <a:defRPr/>
            </a:pPr>
            <a:r>
              <a:rPr lang="ru-RU" sz="1100" b="1" dirty="0"/>
              <a:t>РАСПРОСТРАЊЕЊЕ</a:t>
            </a:r>
            <a:r>
              <a:rPr lang="sr-Latn-RS" sz="1100" b="1" dirty="0"/>
              <a:t> </a:t>
            </a:r>
            <a:r>
              <a:rPr lang="sr-Cyrl-RS" sz="1100" b="1" dirty="0"/>
              <a:t>У ПИРОТСКОМ ОКРУГУ</a:t>
            </a:r>
            <a:r>
              <a:rPr lang="ru-RU" sz="1100" b="1" dirty="0"/>
              <a:t>: </a:t>
            </a:r>
            <a:r>
              <a:rPr lang="sr-Latn-RS" sz="1100" b="1" dirty="0" smtClean="0"/>
              <a:t>ш</a:t>
            </a:r>
            <a:r>
              <a:rPr lang="sr-Cyrl-RS" sz="1100" b="1" dirty="0" smtClean="0"/>
              <a:t>ироко </a:t>
            </a:r>
            <a:r>
              <a:rPr lang="sr-Cyrl-RS" sz="1100" b="1" dirty="0"/>
              <a:t>распрострањена</a:t>
            </a:r>
            <a:r>
              <a:rPr lang="sr-Latn-RS" sz="1100" b="1" dirty="0" smtClean="0"/>
              <a:t>.</a:t>
            </a:r>
          </a:p>
          <a:p>
            <a:pPr algn="just">
              <a:defRPr/>
            </a:pPr>
            <a:endParaRPr lang="sr-Latn-RS" sz="1100" b="1" dirty="0" smtClean="0"/>
          </a:p>
          <a:p>
            <a:pPr algn="just">
              <a:defRPr/>
            </a:pPr>
            <a:r>
              <a:rPr lang="ru-RU" sz="1100" b="1" dirty="0" smtClean="0"/>
              <a:t>БЕРБА</a:t>
            </a:r>
            <a:r>
              <a:rPr lang="ru-RU" sz="1100" b="1" dirty="0"/>
              <a:t>: </a:t>
            </a:r>
            <a:r>
              <a:rPr lang="sr-Latn-RS" sz="1100" b="1" dirty="0" smtClean="0"/>
              <a:t>в</a:t>
            </a:r>
            <a:r>
              <a:rPr lang="ru-RU" sz="1100" b="1" dirty="0" smtClean="0"/>
              <a:t>рхови </a:t>
            </a:r>
            <a:r>
              <a:rPr lang="ru-RU" sz="1100" b="1" dirty="0"/>
              <a:t>гранчица у цвету (Teucrii herba) се сакупљају за време цветања </a:t>
            </a:r>
            <a:r>
              <a:rPr lang="sr-Latn-RS" sz="1100" b="1" dirty="0"/>
              <a:t>(</a:t>
            </a:r>
            <a:r>
              <a:rPr lang="ru-RU" sz="1100" b="1" dirty="0"/>
              <a:t>јун</a:t>
            </a:r>
            <a:r>
              <a:rPr lang="sr-Latn-RS" sz="1100" b="1" dirty="0"/>
              <a:t>–</a:t>
            </a:r>
            <a:r>
              <a:rPr lang="ru-RU" sz="1100" b="1" dirty="0"/>
              <a:t>август</a:t>
            </a:r>
            <a:r>
              <a:rPr lang="sr-Latn-RS" sz="1100" b="1" dirty="0"/>
              <a:t>)</a:t>
            </a:r>
            <a:r>
              <a:rPr lang="ru-RU" sz="1100" b="1" dirty="0"/>
              <a:t> и суше у танком слоју на промаји у хладу</a:t>
            </a:r>
            <a:r>
              <a:rPr lang="ru-RU" sz="1100" b="1" dirty="0" smtClean="0"/>
              <a:t>.</a:t>
            </a:r>
            <a:endParaRPr lang="sr-Latn-RS" sz="1100" b="1" dirty="0" smtClean="0"/>
          </a:p>
          <a:p>
            <a:pPr algn="just">
              <a:defRPr/>
            </a:pPr>
            <a:endParaRPr lang="en-US" sz="1100" b="1" dirty="0"/>
          </a:p>
          <a:p>
            <a:pPr algn="just">
              <a:defRPr/>
            </a:pPr>
            <a:r>
              <a:rPr lang="sr-Cyrl-RS" sz="1100" b="1" dirty="0" smtClean="0"/>
              <a:t>УПОТРЕБА:</a:t>
            </a:r>
            <a:r>
              <a:rPr lang="sr-Latn-RS" sz="1100" b="1" dirty="0" smtClean="0"/>
              <a:t> </a:t>
            </a:r>
            <a:r>
              <a:rPr lang="ru-RU" sz="1100" b="1" dirty="0" smtClean="0"/>
              <a:t>снажи органе за варење и подстиче их на рад</a:t>
            </a:r>
            <a:r>
              <a:rPr lang="sr-Latn-RS" sz="1100" b="1" dirty="0" smtClean="0"/>
              <a:t>; </a:t>
            </a:r>
            <a:r>
              <a:rPr lang="ru-RU" sz="1100" b="1" dirty="0" smtClean="0"/>
              <a:t>за лечење јетре, жучи, бубрега</a:t>
            </a:r>
            <a:r>
              <a:rPr lang="sr-Latn-RS" sz="1100" b="1" dirty="0" smtClean="0"/>
              <a:t> и </a:t>
            </a:r>
            <a:r>
              <a:rPr lang="ru-RU" sz="1100" b="1" dirty="0" smtClean="0"/>
              <a:t>малокрвност</a:t>
            </a:r>
            <a:r>
              <a:rPr lang="sr-Latn-RS" sz="1100" b="1" dirty="0" smtClean="0"/>
              <a:t>и</a:t>
            </a:r>
            <a:r>
              <a:rPr lang="sr-Latn-RS" sz="1100" b="1" dirty="0"/>
              <a:t>;</a:t>
            </a:r>
            <a:r>
              <a:rPr lang="sr-Latn-RS" sz="1100" b="1" dirty="0" smtClean="0"/>
              <a:t> за </a:t>
            </a:r>
            <a:r>
              <a:rPr lang="ru-RU" sz="1100" b="1" dirty="0" smtClean="0"/>
              <a:t>бело прање,</a:t>
            </a:r>
            <a:r>
              <a:rPr lang="sr-Latn-RS" sz="1100" b="1" dirty="0" smtClean="0"/>
              <a:t> </a:t>
            </a:r>
            <a:r>
              <a:rPr lang="ru-RU" sz="1100" b="1" dirty="0" smtClean="0"/>
              <a:t>кожне болести, гнојне ране</a:t>
            </a:r>
            <a:r>
              <a:rPr lang="sr-Latn-RS" sz="1100" b="1" dirty="0" smtClean="0"/>
              <a:t> и </a:t>
            </a:r>
            <a:r>
              <a:rPr lang="ru-RU" sz="1100" b="1" dirty="0" smtClean="0"/>
              <a:t>хемороид</a:t>
            </a:r>
            <a:r>
              <a:rPr lang="sr-Latn-RS" sz="1100" b="1" dirty="0" smtClean="0"/>
              <a:t>е</a:t>
            </a:r>
            <a:r>
              <a:rPr lang="ru-RU" sz="1100" b="1" dirty="0" smtClean="0"/>
              <a:t>.</a:t>
            </a:r>
            <a:endParaRPr lang="sr-Latn-RS" sz="1100" b="1" dirty="0" smtClean="0"/>
          </a:p>
          <a:p>
            <a:pPr algn="just">
              <a:defRPr/>
            </a:pPr>
            <a:endParaRPr lang="en-US" sz="1100" b="1" dirty="0" smtClean="0"/>
          </a:p>
          <a:p>
            <a:pPr algn="just">
              <a:defRPr/>
            </a:pPr>
            <a:r>
              <a:rPr lang="sr-Cyrl-RS" sz="1100" b="1" dirty="0" smtClean="0"/>
              <a:t>САДРЖАЈ </a:t>
            </a:r>
            <a:r>
              <a:rPr lang="sr-Cyrl-RS" sz="1100" b="1" dirty="0"/>
              <a:t>ЕТАРСКИХ УЉА</a:t>
            </a:r>
            <a:r>
              <a:rPr lang="sr-Cyrl-RS" sz="1100" b="1" dirty="0" smtClean="0"/>
              <a:t>:</a:t>
            </a:r>
            <a:r>
              <a:rPr lang="sr-Latn-RS" sz="1100" b="1" dirty="0" smtClean="0"/>
              <a:t> </a:t>
            </a:r>
            <a:r>
              <a:rPr lang="sr-Cyrl-CS" sz="1100" b="1" dirty="0" smtClean="0">
                <a:cs typeface="Arial" charset="0"/>
              </a:rPr>
              <a:t>бета-кариофилен </a:t>
            </a:r>
            <a:r>
              <a:rPr lang="sr-Cyrl-CS" sz="1100" b="1" dirty="0">
                <a:cs typeface="Arial" charset="0"/>
              </a:rPr>
              <a:t>(33,1%), гермакрен Д </a:t>
            </a:r>
            <a:r>
              <a:rPr lang="sr-Cyrl-CS" sz="1100" b="1" dirty="0" smtClean="0">
                <a:cs typeface="Arial" charset="0"/>
              </a:rPr>
              <a:t>(</a:t>
            </a:r>
            <a:r>
              <a:rPr lang="sr-Latn-RS" sz="1100" b="1" dirty="0" smtClean="0">
                <a:cs typeface="Arial" charset="0"/>
              </a:rPr>
              <a:t>25</a:t>
            </a:r>
            <a:r>
              <a:rPr lang="sr-Cyrl-CS" sz="1100" b="1" dirty="0" smtClean="0">
                <a:cs typeface="Arial" charset="0"/>
              </a:rPr>
              <a:t>,</a:t>
            </a:r>
            <a:r>
              <a:rPr lang="sr-Latn-RS" sz="1100" b="1" dirty="0" smtClean="0">
                <a:cs typeface="Arial" charset="0"/>
              </a:rPr>
              <a:t>8</a:t>
            </a:r>
            <a:r>
              <a:rPr lang="sr-Cyrl-CS" sz="1100" b="1" dirty="0" smtClean="0">
                <a:cs typeface="Arial" charset="0"/>
              </a:rPr>
              <a:t>%),  </a:t>
            </a:r>
            <a:r>
              <a:rPr lang="sr-Cyrl-CS" sz="1100" b="1" dirty="0">
                <a:cs typeface="Arial" charset="0"/>
              </a:rPr>
              <a:t>алфа-хумулен (6,9%) и бета-пинен (5,3%)</a:t>
            </a:r>
            <a:r>
              <a:rPr lang="sr-Latn-RS" sz="1100" b="1" dirty="0">
                <a:cs typeface="Arial" charset="0"/>
              </a:rPr>
              <a:t>.</a:t>
            </a:r>
            <a:endParaRPr lang="sr-Cyrl-RS" altLang="en-US" sz="1100" b="1" dirty="0"/>
          </a:p>
        </p:txBody>
      </p:sp>
      <p:sp>
        <p:nvSpPr>
          <p:cNvPr id="12" name="Rectangle 11"/>
          <p:cNvSpPr/>
          <p:nvPr/>
        </p:nvSpPr>
        <p:spPr>
          <a:xfrm>
            <a:off x="6279480" y="3355168"/>
            <a:ext cx="3729240" cy="3223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>
              <a:defRPr/>
            </a:pPr>
            <a:r>
              <a:rPr lang="en-US" altLang="en-US" sz="1400" b="1" i="1" dirty="0" err="1">
                <a:cs typeface="Arial" charset="0"/>
              </a:rPr>
              <a:t>Teucrium</a:t>
            </a:r>
            <a:r>
              <a:rPr lang="en-US" altLang="en-US" sz="1400" b="1" i="1" dirty="0">
                <a:cs typeface="Arial" charset="0"/>
              </a:rPr>
              <a:t> </a:t>
            </a:r>
            <a:r>
              <a:rPr lang="en-US" altLang="en-US" sz="1400" b="1" i="1" dirty="0" err="1">
                <a:cs typeface="Arial" charset="0"/>
              </a:rPr>
              <a:t>chamaedrys</a:t>
            </a:r>
            <a:r>
              <a:rPr lang="sr-Cyrl-CS" altLang="en-US" sz="1400" b="1" i="1" dirty="0">
                <a:cs typeface="Arial" charset="0"/>
              </a:rPr>
              <a:t> </a:t>
            </a:r>
            <a:r>
              <a:rPr lang="sr-Cyrl-CS" altLang="en-US" sz="1400" b="1" i="1" dirty="0">
                <a:solidFill>
                  <a:prstClr val="black"/>
                </a:solidFill>
                <a:cs typeface="Arial" charset="0"/>
              </a:rPr>
              <a:t>–</a:t>
            </a:r>
            <a:r>
              <a:rPr lang="sr-Cyrl-CS" altLang="en-US" sz="1400" b="1" i="1" dirty="0">
                <a:cs typeface="Arial" charset="0"/>
              </a:rPr>
              <a:t> </a:t>
            </a:r>
            <a:r>
              <a:rPr lang="sr-Cyrl-CS" altLang="en-US" sz="1400" b="1" dirty="0">
                <a:cs typeface="Arial" charset="0"/>
              </a:rPr>
              <a:t>подубица</a:t>
            </a:r>
            <a:endParaRPr lang="en-US" altLang="en-US" sz="1400" dirty="0"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0616" y="4453300"/>
            <a:ext cx="2836892" cy="263969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just">
              <a:defRPr/>
            </a:pPr>
            <a:r>
              <a:rPr lang="ru-RU" sz="1100" b="1" dirty="0"/>
              <a:t>РАСПРОСТРАЊЕЊЕ</a:t>
            </a:r>
            <a:r>
              <a:rPr lang="sr-Latn-RS" sz="1100" b="1" dirty="0"/>
              <a:t> </a:t>
            </a:r>
            <a:r>
              <a:rPr lang="sr-Cyrl-RS" sz="1100" b="1" dirty="0"/>
              <a:t>У ПИРОТСКОМ ОКРУГУ</a:t>
            </a:r>
            <a:r>
              <a:rPr lang="ru-RU" sz="1100" b="1" dirty="0"/>
              <a:t>: </a:t>
            </a:r>
            <a:r>
              <a:rPr lang="sr-Latn-RS" sz="1100" b="1" dirty="0" smtClean="0"/>
              <a:t>ш</a:t>
            </a:r>
            <a:r>
              <a:rPr lang="sr-Cyrl-RS" sz="1100" b="1" dirty="0" smtClean="0"/>
              <a:t>ироко </a:t>
            </a:r>
            <a:r>
              <a:rPr lang="sr-Cyrl-RS" sz="1100" b="1" dirty="0"/>
              <a:t>распрострањена</a:t>
            </a:r>
            <a:r>
              <a:rPr lang="sr-Latn-RS" sz="1100" b="1" dirty="0" smtClean="0"/>
              <a:t>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БЕРБА: </a:t>
            </a:r>
            <a:r>
              <a:rPr lang="sr-Latn-RS" sz="1100" b="1" dirty="0" smtClean="0"/>
              <a:t>н</a:t>
            </a:r>
            <a:r>
              <a:rPr lang="ru-RU" sz="1100" b="1" dirty="0" smtClean="0"/>
              <a:t>адземни </a:t>
            </a:r>
            <a:r>
              <a:rPr lang="ru-RU" sz="1100" b="1" dirty="0"/>
              <a:t>део биљке у цвету се бере од јуна до септембра и суш</a:t>
            </a:r>
            <a:r>
              <a:rPr lang="sr-Latn-RS" sz="1100" b="1" dirty="0"/>
              <a:t>и</a:t>
            </a:r>
            <a:r>
              <a:rPr lang="ru-RU" sz="1100" b="1" dirty="0"/>
              <a:t> у танком слоју на промаји у хладу</a:t>
            </a:r>
            <a:r>
              <a:rPr lang="ru-RU" sz="1100" b="1" dirty="0" smtClean="0"/>
              <a:t>.</a:t>
            </a:r>
            <a:endParaRPr lang="sr-Latn-RS" sz="1100" b="1" dirty="0" smtClean="0"/>
          </a:p>
          <a:p>
            <a:pPr algn="just">
              <a:defRPr/>
            </a:pPr>
            <a:endParaRPr lang="sr-Latn-RS" sz="1100" b="1" dirty="0" smtClean="0"/>
          </a:p>
          <a:p>
            <a:pPr algn="just">
              <a:defRPr/>
            </a:pPr>
            <a:r>
              <a:rPr lang="sr-Cyrl-RS" sz="1100" b="1" dirty="0" smtClean="0"/>
              <a:t>УПОТРЕБА:</a:t>
            </a:r>
            <a:r>
              <a:rPr lang="sr-Latn-RS" sz="1100" b="1" dirty="0" smtClean="0"/>
              <a:t> </a:t>
            </a:r>
            <a:r>
              <a:rPr lang="ru-RU" sz="1100" b="1" dirty="0" smtClean="0"/>
              <a:t>за </a:t>
            </a:r>
            <a:r>
              <a:rPr lang="ru-RU" sz="1100" b="1" dirty="0"/>
              <a:t>лечење </a:t>
            </a:r>
            <a:r>
              <a:rPr lang="ru-RU" sz="1100" b="1" dirty="0" smtClean="0"/>
              <a:t>органа </a:t>
            </a:r>
            <a:r>
              <a:rPr lang="ru-RU" sz="1100" b="1" dirty="0"/>
              <a:t>за варење и </a:t>
            </a:r>
            <a:r>
              <a:rPr lang="ru-RU" sz="1100" b="1" dirty="0" smtClean="0"/>
              <a:t>дисање</a:t>
            </a:r>
            <a:r>
              <a:rPr lang="sr-Latn-RS" sz="1100" b="1" dirty="0" smtClean="0"/>
              <a:t>;  </a:t>
            </a:r>
            <a:r>
              <a:rPr lang="sr-Cyrl-RS" sz="1100" b="1" dirty="0"/>
              <a:t>тоник,</a:t>
            </a:r>
            <a:r>
              <a:rPr lang="sr-Latn-RS" sz="1100" b="1" dirty="0"/>
              <a:t> </a:t>
            </a:r>
            <a:r>
              <a:rPr lang="sr-Cyrl-RS" sz="1100" b="1" dirty="0"/>
              <a:t>стомахик,</a:t>
            </a:r>
            <a:r>
              <a:rPr lang="sr-Latn-RS" sz="1100" b="1" dirty="0"/>
              <a:t> </a:t>
            </a:r>
            <a:r>
              <a:rPr lang="sr-Cyrl-RS" sz="1100" b="1" dirty="0"/>
              <a:t>холагог</a:t>
            </a:r>
            <a:r>
              <a:rPr lang="sr-Latn-RS" sz="1100" b="1" dirty="0" smtClean="0"/>
              <a:t>.</a:t>
            </a:r>
          </a:p>
          <a:p>
            <a:pPr algn="just">
              <a:defRPr/>
            </a:pPr>
            <a:endParaRPr lang="sr-Cyrl-RS" sz="1100" b="1" dirty="0"/>
          </a:p>
          <a:p>
            <a:pPr algn="just">
              <a:defRPr/>
            </a:pPr>
            <a:r>
              <a:rPr lang="sr-Cyrl-RS" sz="1000" b="1" dirty="0"/>
              <a:t>САДРЖАЈ ЕТАРСКИХ УЉА</a:t>
            </a:r>
            <a:r>
              <a:rPr lang="sr-Cyrl-RS" sz="1000" b="1" dirty="0" smtClean="0"/>
              <a:t>:</a:t>
            </a:r>
            <a:r>
              <a:rPr lang="sr-Latn-RS" sz="1000" b="1" dirty="0" smtClean="0"/>
              <a:t> </a:t>
            </a:r>
            <a:r>
              <a:rPr lang="sr-Cyrl-CS" sz="1100" b="1" dirty="0" smtClean="0">
                <a:latin typeface="+mj-lt"/>
                <a:ea typeface="Times New Roman"/>
              </a:rPr>
              <a:t>гермакрен </a:t>
            </a:r>
            <a:r>
              <a:rPr lang="sr-Cyrl-CS" sz="1100" b="1" dirty="0">
                <a:latin typeface="+mj-lt"/>
                <a:ea typeface="Times New Roman"/>
              </a:rPr>
              <a:t>Д </a:t>
            </a:r>
            <a:r>
              <a:rPr lang="sr-Cyrl-CS" sz="1100" b="1" dirty="0" smtClean="0">
                <a:latin typeface="+mj-lt"/>
                <a:ea typeface="Times New Roman"/>
              </a:rPr>
              <a:t>(</a:t>
            </a:r>
            <a:r>
              <a:rPr lang="sr-Latn-RS" sz="1100" b="1" dirty="0" smtClean="0">
                <a:latin typeface="+mj-lt"/>
                <a:ea typeface="Times New Roman"/>
              </a:rPr>
              <a:t>11,9</a:t>
            </a:r>
            <a:r>
              <a:rPr lang="sr-Cyrl-CS" sz="1100" b="1" dirty="0" smtClean="0">
                <a:latin typeface="+mj-lt"/>
                <a:ea typeface="Times New Roman"/>
              </a:rPr>
              <a:t>%), </a:t>
            </a:r>
            <a:r>
              <a:rPr lang="sr-Cyrl-CS" sz="1100" b="1" dirty="0">
                <a:latin typeface="+mj-lt"/>
                <a:ea typeface="Times New Roman"/>
              </a:rPr>
              <a:t>бета-кариофилен (9,8%), </a:t>
            </a:r>
            <a:r>
              <a:rPr lang="sr-Latn-RS" sz="1100" b="1" dirty="0" smtClean="0">
                <a:latin typeface="+mj-lt"/>
                <a:ea typeface="Times New Roman"/>
              </a:rPr>
              <a:t>делта кадинен (8,2%), </a:t>
            </a:r>
            <a:r>
              <a:rPr lang="sr-Cyrl-CS" sz="1100" b="1" dirty="0" smtClean="0">
                <a:latin typeface="+mj-lt"/>
                <a:ea typeface="Times New Roman"/>
              </a:rPr>
              <a:t>алфа-бисаболол </a:t>
            </a:r>
            <a:r>
              <a:rPr lang="sr-Cyrl-CS" sz="1100" b="1" dirty="0">
                <a:latin typeface="+mj-lt"/>
                <a:ea typeface="Times New Roman"/>
              </a:rPr>
              <a:t>(7,8</a:t>
            </a:r>
            <a:r>
              <a:rPr lang="sr-Cyrl-CS" sz="1100" b="1" dirty="0" smtClean="0">
                <a:latin typeface="+mj-lt"/>
                <a:ea typeface="Times New Roman"/>
              </a:rPr>
              <a:t>%)</a:t>
            </a:r>
            <a:r>
              <a:rPr lang="sr-Latn-RS" sz="1100" b="1" dirty="0" smtClean="0">
                <a:latin typeface="+mj-lt"/>
                <a:ea typeface="Times New Roman"/>
              </a:rPr>
              <a:t> и </a:t>
            </a:r>
            <a:r>
              <a:rPr lang="sr-Cyrl-CS" sz="1100" b="1" dirty="0" smtClean="0">
                <a:latin typeface="+mj-lt"/>
                <a:ea typeface="Times New Roman"/>
              </a:rPr>
              <a:t>транс-бета-фарнезен </a:t>
            </a:r>
            <a:r>
              <a:rPr lang="sr-Cyrl-CS" sz="1100" b="1" dirty="0">
                <a:latin typeface="+mj-lt"/>
                <a:ea typeface="Times New Roman"/>
              </a:rPr>
              <a:t>(7,7</a:t>
            </a:r>
            <a:r>
              <a:rPr lang="sr-Cyrl-CS" sz="1100" b="1" dirty="0" smtClean="0">
                <a:latin typeface="+mj-lt"/>
                <a:ea typeface="Times New Roman"/>
              </a:rPr>
              <a:t>%)</a:t>
            </a:r>
            <a:r>
              <a:rPr lang="sr-Latn-RS" sz="1100" b="1" dirty="0" smtClean="0">
                <a:latin typeface="+mj-lt"/>
                <a:ea typeface="Times New Roman"/>
              </a:rPr>
              <a:t>.</a:t>
            </a:r>
            <a:r>
              <a:rPr lang="sr-Cyrl-CS" sz="1100" b="1" dirty="0" smtClean="0">
                <a:latin typeface="+mj-lt"/>
                <a:ea typeface="Times New Roman"/>
              </a:rPr>
              <a:t> </a:t>
            </a:r>
            <a:endParaRPr lang="sr-Latn-RS" sz="1100" b="1" dirty="0">
              <a:latin typeface="+mj-lt"/>
            </a:endParaRPr>
          </a:p>
          <a:p>
            <a:pPr algn="just">
              <a:defRPr/>
            </a:pPr>
            <a:endParaRPr lang="sr-Cyrl-RS" sz="1100" b="1" dirty="0"/>
          </a:p>
        </p:txBody>
      </p:sp>
      <p:sp>
        <p:nvSpPr>
          <p:cNvPr id="15" name="Rectangle 14"/>
          <p:cNvSpPr/>
          <p:nvPr/>
        </p:nvSpPr>
        <p:spPr>
          <a:xfrm>
            <a:off x="6281363" y="3850092"/>
            <a:ext cx="3729240" cy="3223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i="1" dirty="0" err="1">
                <a:solidFill>
                  <a:prstClr val="black"/>
                </a:solidFill>
                <a:cs typeface="Arial" charset="0"/>
              </a:rPr>
              <a:t>Teucrium</a:t>
            </a:r>
            <a:r>
              <a:rPr lang="en-US" altLang="en-US" sz="1400" b="1" i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400" b="1" i="1" dirty="0" err="1">
                <a:solidFill>
                  <a:prstClr val="black"/>
                </a:solidFill>
                <a:cs typeface="Arial" charset="0"/>
              </a:rPr>
              <a:t>montanum</a:t>
            </a:r>
            <a:r>
              <a:rPr lang="sr-Cyrl-CS" altLang="en-US" sz="1400" b="1" i="1" dirty="0">
                <a:solidFill>
                  <a:prstClr val="black"/>
                </a:solidFill>
                <a:cs typeface="Arial" charset="0"/>
              </a:rPr>
              <a:t> – </a:t>
            </a:r>
            <a:r>
              <a:rPr lang="sr-Cyrl-CS" altLang="en-US" sz="1400" b="1" dirty="0">
                <a:solidFill>
                  <a:prstClr val="black"/>
                </a:solidFill>
                <a:cs typeface="Arial" charset="0"/>
              </a:rPr>
              <a:t>трава ива</a:t>
            </a:r>
            <a:endParaRPr lang="en-US" altLang="en-US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7" name="Picture 4" descr="Teucrium chamaedry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b="2694"/>
          <a:stretch/>
        </p:blipFill>
        <p:spPr bwMode="auto">
          <a:xfrm>
            <a:off x="8410352" y="266968"/>
            <a:ext cx="215388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440615" y="3780632"/>
            <a:ext cx="525278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2428" r="22471"/>
          <a:stretch/>
        </p:blipFill>
        <p:spPr bwMode="auto">
          <a:xfrm>
            <a:off x="8371036" y="4500711"/>
            <a:ext cx="2152800" cy="288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0615" y="180231"/>
            <a:ext cx="2847886" cy="304852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cs typeface="Arial" pitchFamily="34" charset="0"/>
              </a:rPr>
              <a:t>РАСПРОСТРАЊЕЊЕ</a:t>
            </a:r>
            <a:r>
              <a:rPr lang="sr-Latn-RS" sz="1100" b="1" dirty="0">
                <a:cs typeface="Arial" pitchFamily="34" charset="0"/>
              </a:rPr>
              <a:t> </a:t>
            </a:r>
            <a:r>
              <a:rPr lang="sr-Cyrl-RS" sz="1100" b="1" dirty="0">
                <a:cs typeface="Arial" pitchFamily="34" charset="0"/>
              </a:rPr>
              <a:t>У ПИРОТСКОМ ОКРУГУ</a:t>
            </a:r>
            <a:r>
              <a:rPr lang="ru-RU" sz="1100" b="1" dirty="0">
                <a:cs typeface="Arial" pitchFamily="34" charset="0"/>
              </a:rPr>
              <a:t>: </a:t>
            </a:r>
            <a:r>
              <a:rPr lang="ru-RU" sz="1100" b="1" dirty="0">
                <a:cs typeface="Times New Roman"/>
              </a:rPr>
              <a:t>Стара планина, Видлич, Гребен, Влашка планина, Белава.</a:t>
            </a:r>
            <a:endParaRPr lang="sr-Latn-RS" sz="1100" b="1" dirty="0"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cs typeface="Arial" pitchFamily="34" charset="0"/>
              </a:rPr>
              <a:t>БЕРБА</a:t>
            </a:r>
            <a:r>
              <a:rPr lang="ru-RU" sz="1100" b="1" dirty="0">
                <a:cs typeface="Arial" pitchFamily="34" charset="0"/>
              </a:rPr>
              <a:t>: </a:t>
            </a:r>
            <a:r>
              <a:rPr lang="sr-Latn-RS" sz="1100" b="1" dirty="0" smtClean="0">
                <a:cs typeface="Times New Roman"/>
              </a:rPr>
              <a:t>Н</a:t>
            </a:r>
            <a:r>
              <a:rPr lang="ru-RU" sz="1100" b="1" dirty="0" smtClean="0">
                <a:cs typeface="Times New Roman"/>
              </a:rPr>
              <a:t>адземни </a:t>
            </a:r>
            <a:r>
              <a:rPr lang="ru-RU" sz="1100" b="1" dirty="0">
                <a:cs typeface="Times New Roman"/>
              </a:rPr>
              <a:t>вршни део биљке и лист </a:t>
            </a:r>
            <a:r>
              <a:rPr lang="sr-Latn-RS" sz="1100" b="1" dirty="0" smtClean="0">
                <a:cs typeface="Times New Roman"/>
              </a:rPr>
              <a:t>беру се</a:t>
            </a:r>
            <a:r>
              <a:rPr lang="ru-RU" sz="1100" b="1" dirty="0" smtClean="0">
                <a:cs typeface="Times New Roman"/>
              </a:rPr>
              <a:t> </a:t>
            </a:r>
            <a:r>
              <a:rPr lang="sr-Latn-RS" sz="1100" b="1" dirty="0" smtClean="0">
                <a:cs typeface="Times New Roman"/>
              </a:rPr>
              <a:t>од </a:t>
            </a:r>
            <a:r>
              <a:rPr lang="ru-RU" sz="1100" b="1" dirty="0" smtClean="0">
                <a:cs typeface="Times New Roman"/>
              </a:rPr>
              <a:t>јун</a:t>
            </a:r>
            <a:r>
              <a:rPr lang="sr-Latn-RS" sz="1100" b="1" dirty="0" smtClean="0">
                <a:cs typeface="Times New Roman"/>
              </a:rPr>
              <a:t>а до </a:t>
            </a:r>
            <a:r>
              <a:rPr lang="ru-RU" sz="1100" b="1" dirty="0" smtClean="0">
                <a:cs typeface="Times New Roman"/>
              </a:rPr>
              <a:t>август</a:t>
            </a:r>
            <a:r>
              <a:rPr lang="sr-Latn-RS" sz="1100" b="1" dirty="0" smtClean="0">
                <a:cs typeface="Times New Roman"/>
              </a:rPr>
              <a:t>а, а ц</a:t>
            </a:r>
            <a:r>
              <a:rPr lang="ru-RU" sz="1100" b="1" dirty="0" smtClean="0">
                <a:cs typeface="Times New Roman"/>
              </a:rPr>
              <a:t>васти </a:t>
            </a:r>
            <a:r>
              <a:rPr lang="ru-RU" sz="1100" b="1" dirty="0">
                <a:cs typeface="Times New Roman"/>
              </a:rPr>
              <a:t>се </a:t>
            </a:r>
            <a:r>
              <a:rPr lang="ru-RU" sz="1100" b="1" dirty="0" smtClean="0">
                <a:cs typeface="Times New Roman"/>
              </a:rPr>
              <a:t>беру</a:t>
            </a:r>
            <a:r>
              <a:rPr lang="sr-Latn-RS" sz="1100" b="1" dirty="0" smtClean="0">
                <a:cs typeface="Times New Roman"/>
              </a:rPr>
              <a:t> </a:t>
            </a:r>
            <a:r>
              <a:rPr lang="ru-RU" sz="1100" b="1" dirty="0" smtClean="0">
                <a:cs typeface="Times New Roman"/>
              </a:rPr>
              <a:t> </a:t>
            </a:r>
            <a:r>
              <a:rPr lang="ru-RU" sz="1100" b="1" dirty="0">
                <a:cs typeface="Times New Roman"/>
              </a:rPr>
              <a:t>чим се развију</a:t>
            </a:r>
            <a:r>
              <a:rPr lang="sr-Cyrl-RS" sz="1100" b="1" dirty="0">
                <a:cs typeface="Times New Roman"/>
              </a:rPr>
              <a:t>.</a:t>
            </a:r>
            <a:endParaRPr lang="sr-Latn-RS" sz="1100" b="1" dirty="0">
              <a:ea typeface="Calibri"/>
              <a:cs typeface="Times New Roman"/>
            </a:endParaRPr>
          </a:p>
          <a:p>
            <a:pPr lvl="0" algn="just" fontAlgn="base">
              <a:tabLst>
                <a:tab pos="262890" algn="l"/>
              </a:tabLst>
            </a:pPr>
            <a:r>
              <a:rPr lang="sr-Cyrl-RS" sz="1100" b="1" dirty="0" smtClean="0">
                <a:cs typeface="Arial" pitchFamily="34" charset="0"/>
              </a:rPr>
              <a:t>УПОТРЕБА:</a:t>
            </a:r>
            <a:r>
              <a:rPr lang="sr-Latn-RS" sz="1100" b="1" dirty="0" smtClean="0">
                <a:cs typeface="Arial" pitchFamily="34" charset="0"/>
              </a:rPr>
              <a:t> </a:t>
            </a:r>
            <a:r>
              <a:rPr lang="sr-Cyrl-RS" sz="1100" b="1" dirty="0" smtClean="0">
                <a:solidFill>
                  <a:srgbClr val="000000"/>
                </a:solidFill>
              </a:rPr>
              <a:t>за </a:t>
            </a:r>
            <a:r>
              <a:rPr lang="sr-Cyrl-RS" sz="1100" b="1" dirty="0">
                <a:solidFill>
                  <a:srgbClr val="000000"/>
                </a:solidFill>
              </a:rPr>
              <a:t>побољшање апетита</a:t>
            </a:r>
            <a:r>
              <a:rPr lang="sr-Cyrl-RS" sz="1100" b="1" dirty="0" smtClean="0">
                <a:solidFill>
                  <a:srgbClr val="000000"/>
                </a:solidFill>
              </a:rPr>
              <a:t>,</a:t>
            </a:r>
            <a:r>
              <a:rPr lang="sr-Latn-RS" sz="1100" b="1" dirty="0" smtClean="0">
                <a:solidFill>
                  <a:srgbClr val="000000"/>
                </a:solidFill>
              </a:rPr>
              <a:t> </a:t>
            </a:r>
            <a:r>
              <a:rPr lang="sr-Cyrl-RS" sz="1100" b="1" dirty="0" smtClean="0">
                <a:solidFill>
                  <a:srgbClr val="000000"/>
                </a:solidFill>
              </a:rPr>
              <a:t>против гасова</a:t>
            </a:r>
            <a:r>
              <a:rPr lang="sr-Latn-RS" sz="1100" b="1" dirty="0" smtClean="0">
                <a:solidFill>
                  <a:srgbClr val="000000"/>
                </a:solidFill>
              </a:rPr>
              <a:t> </a:t>
            </a:r>
            <a:r>
              <a:rPr lang="sr-Cyrl-RS" sz="1100" b="1" dirty="0" smtClean="0">
                <a:solidFill>
                  <a:srgbClr val="000000"/>
                </a:solidFill>
              </a:rPr>
              <a:t>и </a:t>
            </a:r>
            <a:r>
              <a:rPr lang="sr-Cyrl-RS" sz="1100" b="1" dirty="0">
                <a:solidFill>
                  <a:srgbClr val="000000"/>
                </a:solidFill>
              </a:rPr>
              <a:t>тешког варења</a:t>
            </a:r>
            <a:r>
              <a:rPr lang="sr-Cyrl-RS" sz="1100" b="1" dirty="0" smtClean="0">
                <a:solidFill>
                  <a:srgbClr val="000000"/>
                </a:solidFill>
              </a:rPr>
              <a:t>,</a:t>
            </a:r>
            <a:r>
              <a:rPr lang="sr-Latn-RS" sz="1100" b="1" dirty="0" smtClean="0">
                <a:solidFill>
                  <a:srgbClr val="000000"/>
                </a:solidFill>
              </a:rPr>
              <a:t> </a:t>
            </a:r>
            <a:r>
              <a:rPr lang="sr-Cyrl-RS" sz="1100" b="1" dirty="0" smtClean="0">
                <a:solidFill>
                  <a:srgbClr val="000000"/>
                </a:solidFill>
              </a:rPr>
              <a:t>камена </a:t>
            </a:r>
            <a:r>
              <a:rPr lang="sr-Cyrl-RS" sz="1100" b="1" dirty="0">
                <a:solidFill>
                  <a:srgbClr val="000000"/>
                </a:solidFill>
              </a:rPr>
              <a:t>у жучној кесици и </a:t>
            </a:r>
            <a:r>
              <a:rPr lang="sr-Cyrl-RS" sz="1100" b="1" dirty="0" smtClean="0">
                <a:solidFill>
                  <a:srgbClr val="000000"/>
                </a:solidFill>
              </a:rPr>
              <a:t>бубрегу</a:t>
            </a:r>
            <a:r>
              <a:rPr lang="sr-Latn-RS" sz="1100" b="1" dirty="0" smtClean="0">
                <a:solidFill>
                  <a:srgbClr val="000000"/>
                </a:solidFill>
              </a:rPr>
              <a:t>; </a:t>
            </a:r>
            <a:r>
              <a:rPr lang="sr-Cyrl-RS" sz="1100" b="1" dirty="0" smtClean="0">
                <a:solidFill>
                  <a:srgbClr val="000000"/>
                </a:solidFill>
              </a:rPr>
              <a:t>споља за </a:t>
            </a:r>
            <a:r>
              <a:rPr lang="sr-Cyrl-RS" sz="1100" b="1" dirty="0">
                <a:solidFill>
                  <a:srgbClr val="000000"/>
                </a:solidFill>
              </a:rPr>
              <a:t>лечење рана, </a:t>
            </a:r>
            <a:r>
              <a:rPr lang="sr-Cyrl-RS" sz="1100" b="1" dirty="0" smtClean="0">
                <a:solidFill>
                  <a:srgbClr val="000000"/>
                </a:solidFill>
              </a:rPr>
              <a:t>обољења коже</a:t>
            </a:r>
            <a:r>
              <a:rPr lang="sr-Latn-RS" sz="1100" b="1" dirty="0" smtClean="0">
                <a:solidFill>
                  <a:srgbClr val="000000"/>
                </a:solidFill>
              </a:rPr>
              <a:t>, </a:t>
            </a:r>
            <a:r>
              <a:rPr lang="sr-Cyrl-RS" sz="1100" b="1" dirty="0" smtClean="0">
                <a:solidFill>
                  <a:srgbClr val="000000"/>
                </a:solidFill>
              </a:rPr>
              <a:t>против хемороида</a:t>
            </a:r>
            <a:r>
              <a:rPr lang="sr-Latn-RS" sz="1100" b="1" dirty="0" smtClean="0">
                <a:solidFill>
                  <a:srgbClr val="000000"/>
                </a:solidFill>
              </a:rPr>
              <a:t> (купке).</a:t>
            </a:r>
          </a:p>
          <a:p>
            <a:pPr lvl="0" algn="just" fontAlgn="base">
              <a:tabLst>
                <a:tab pos="262890" algn="l"/>
              </a:tabLst>
            </a:pPr>
            <a:endParaRPr lang="sr-Latn-RS" sz="1100" b="1" dirty="0" smtClean="0">
              <a:solidFill>
                <a:srgbClr val="000000"/>
              </a:solidFill>
            </a:endParaRPr>
          </a:p>
          <a:p>
            <a:pPr lvl="0" algn="just" fontAlgn="base">
              <a:tabLst>
                <a:tab pos="262890" algn="l"/>
              </a:tabLst>
            </a:pPr>
            <a:r>
              <a:rPr lang="sr-Cyrl-RS" sz="1100" b="1" dirty="0" smtClean="0">
                <a:cs typeface="Arial" pitchFamily="34" charset="0"/>
              </a:rPr>
              <a:t>САДРЖАЈ </a:t>
            </a:r>
            <a:r>
              <a:rPr lang="sr-Cyrl-RS" sz="1100" b="1" dirty="0">
                <a:cs typeface="Arial" pitchFamily="34" charset="0"/>
              </a:rPr>
              <a:t>ЕТАРСКИХ </a:t>
            </a:r>
            <a:r>
              <a:rPr lang="sr-Cyrl-RS" sz="1100" b="1" dirty="0" smtClean="0">
                <a:cs typeface="Arial" pitchFamily="34" charset="0"/>
              </a:rPr>
              <a:t>УЉА:</a:t>
            </a:r>
            <a:r>
              <a:rPr lang="sr-Latn-RS" sz="1100" b="1" dirty="0" smtClean="0">
                <a:cs typeface="Arial" pitchFamily="34" charset="0"/>
              </a:rPr>
              <a:t> 1</a:t>
            </a:r>
            <a:r>
              <a:rPr lang="sr-Cyrl-CS" sz="1100" b="1" dirty="0" smtClean="0">
                <a:ea typeface="Times New Roman"/>
              </a:rPr>
              <a:t>,8 </a:t>
            </a:r>
            <a:r>
              <a:rPr lang="sr-Cyrl-CS" sz="1100" b="1" dirty="0">
                <a:ea typeface="Times New Roman"/>
              </a:rPr>
              <a:t>цинеол (</a:t>
            </a:r>
            <a:r>
              <a:rPr lang="sr-Latn-RS" sz="1100" b="1" dirty="0">
                <a:ea typeface="Times New Roman"/>
              </a:rPr>
              <a:t>32,0</a:t>
            </a:r>
            <a:r>
              <a:rPr lang="sr-Cyrl-CS" sz="1100" b="1" dirty="0">
                <a:ea typeface="Times New Roman"/>
              </a:rPr>
              <a:t>%), камфор (</a:t>
            </a:r>
            <a:r>
              <a:rPr lang="sr-Latn-RS" sz="1100" b="1" dirty="0">
                <a:ea typeface="Times New Roman"/>
              </a:rPr>
              <a:t>4,9</a:t>
            </a:r>
            <a:r>
              <a:rPr lang="sr-Cyrl-CS" sz="1100" b="1" dirty="0">
                <a:ea typeface="Times New Roman"/>
              </a:rPr>
              <a:t>%)</a:t>
            </a:r>
            <a:r>
              <a:rPr lang="sr-Latn-RS" sz="1100" b="1" dirty="0">
                <a:ea typeface="Times New Roman"/>
              </a:rPr>
              <a:t>, </a:t>
            </a:r>
            <a:r>
              <a:rPr lang="sr-Cyrl-CS" sz="1100" b="1" dirty="0">
                <a:ea typeface="Times New Roman"/>
              </a:rPr>
              <a:t>транс-вербенол (4,9</a:t>
            </a:r>
            <a:r>
              <a:rPr lang="sr-Cyrl-CS" sz="1100" b="1" dirty="0" smtClean="0">
                <a:ea typeface="Times New Roman"/>
              </a:rPr>
              <a:t>%)</a:t>
            </a:r>
            <a:r>
              <a:rPr lang="sr-Latn-RS" sz="1100" b="1" dirty="0" smtClean="0">
                <a:ea typeface="Times New Roman"/>
              </a:rPr>
              <a:t>, елемол (7,8%) и алфа-еудезмол (8,9%).</a:t>
            </a:r>
            <a:endParaRPr lang="sr-Cyrl-RS" altLang="en-US" sz="11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2" name="Picture 1" descr="Achillea_clypeolata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93" y="252239"/>
            <a:ext cx="215326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90407" y="3373792"/>
            <a:ext cx="3031537" cy="3223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en-US" altLang="en-US" sz="1400" b="1" i="1" dirty="0" err="1">
                <a:cs typeface="Arial" charset="0"/>
              </a:rPr>
              <a:t>Achillea</a:t>
            </a:r>
            <a:r>
              <a:rPr lang="en-US" altLang="en-US" sz="1400" b="1" i="1" dirty="0">
                <a:cs typeface="Arial" charset="0"/>
              </a:rPr>
              <a:t> </a:t>
            </a:r>
            <a:r>
              <a:rPr lang="en-US" altLang="en-US" sz="1400" b="1" i="1" dirty="0" err="1">
                <a:cs typeface="Arial" charset="0"/>
              </a:rPr>
              <a:t>clypeolata</a:t>
            </a:r>
            <a:r>
              <a:rPr lang="sr-Latn-RS" altLang="en-US" sz="1400" b="1" i="1" dirty="0">
                <a:cs typeface="Arial" charset="0"/>
              </a:rPr>
              <a:t> </a:t>
            </a:r>
            <a:r>
              <a:rPr lang="sr-Cyrl-CS" altLang="en-US" sz="1400" b="1" i="1" dirty="0">
                <a:cs typeface="Arial" charset="0"/>
              </a:rPr>
              <a:t>–</a:t>
            </a:r>
            <a:r>
              <a:rPr lang="sr-Latn-RS" altLang="en-US" sz="1400" b="1" i="1" dirty="0">
                <a:cs typeface="Arial" charset="0"/>
              </a:rPr>
              <a:t> </a:t>
            </a:r>
            <a:r>
              <a:rPr lang="sr-Cyrl-CS" altLang="en-US" sz="1400" b="1" dirty="0">
                <a:cs typeface="Arial" charset="0"/>
              </a:rPr>
              <a:t>жута</a:t>
            </a:r>
            <a:r>
              <a:rPr lang="sr-Latn-RS" altLang="en-US" sz="1400" b="1" dirty="0">
                <a:cs typeface="Arial" charset="0"/>
              </a:rPr>
              <a:t> </a:t>
            </a:r>
            <a:r>
              <a:rPr lang="sr-Cyrl-CS" altLang="en-US" sz="1400" b="1" dirty="0">
                <a:cs typeface="Arial" charset="0"/>
              </a:rPr>
              <a:t>хајдучица</a:t>
            </a:r>
            <a:endParaRPr lang="sr-Latn-RS" sz="1400" dirty="0"/>
          </a:p>
        </p:txBody>
      </p:sp>
      <p:sp>
        <p:nvSpPr>
          <p:cNvPr id="14" name="Rectangle 13"/>
          <p:cNvSpPr/>
          <p:nvPr/>
        </p:nvSpPr>
        <p:spPr>
          <a:xfrm>
            <a:off x="6590407" y="3850092"/>
            <a:ext cx="3729240" cy="3223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en-US" altLang="en-US" sz="1400" b="1" i="1" dirty="0" err="1">
                <a:cs typeface="Arial" charset="0"/>
              </a:rPr>
              <a:t>Achillea</a:t>
            </a:r>
            <a:r>
              <a:rPr lang="en-US" altLang="en-US" sz="1400" b="1" i="1" dirty="0">
                <a:cs typeface="Arial" charset="0"/>
              </a:rPr>
              <a:t> </a:t>
            </a:r>
            <a:r>
              <a:rPr lang="sr-Latn-RS" altLang="en-US" sz="1400" b="1" i="1" dirty="0">
                <a:cs typeface="Arial" charset="0"/>
              </a:rPr>
              <a:t>coarctata </a:t>
            </a:r>
            <a:r>
              <a:rPr lang="sr-Cyrl-CS" altLang="en-US" sz="1400" b="1" i="1" dirty="0">
                <a:cs typeface="Arial" charset="0"/>
              </a:rPr>
              <a:t>–</a:t>
            </a:r>
            <a:r>
              <a:rPr lang="sr-Latn-RS" altLang="en-US" sz="1400" b="1" i="1" dirty="0">
                <a:cs typeface="Arial" charset="0"/>
              </a:rPr>
              <a:t> </a:t>
            </a:r>
            <a:r>
              <a:rPr lang="sr-Cyrl-CS" altLang="en-US" sz="1400" b="1" dirty="0">
                <a:cs typeface="Arial" charset="0"/>
              </a:rPr>
              <a:t>жута</a:t>
            </a:r>
            <a:r>
              <a:rPr lang="sr-Latn-RS" altLang="en-US" sz="1400" b="1" dirty="0">
                <a:cs typeface="Arial" charset="0"/>
              </a:rPr>
              <a:t> </a:t>
            </a:r>
            <a:r>
              <a:rPr lang="sr-Cyrl-CS" altLang="en-US" sz="1400" b="1" dirty="0">
                <a:cs typeface="Arial" charset="0"/>
              </a:rPr>
              <a:t>хајдучица</a:t>
            </a:r>
            <a:endParaRPr lang="sr-Latn-RS" sz="1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440616" y="4356695"/>
            <a:ext cx="2846944" cy="280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altLang="en-US" sz="1100" b="1" dirty="0" smtClean="0">
                <a:solidFill>
                  <a:prstClr val="black"/>
                </a:solidFill>
                <a:cs typeface="Arial" charset="0"/>
              </a:rPr>
              <a:t>РАСПРОСТРАЊЕЊЕ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У ПИРОТСКОМ ОКРУГУ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Димитровград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 (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Козарица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 sz="1100" b="1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БЕРБА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И 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УПОТРЕБА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као </a:t>
            </a:r>
            <a:r>
              <a:rPr lang="en-US" altLang="en-US" sz="1100" b="1" i="1" dirty="0" smtClean="0">
                <a:solidFill>
                  <a:prstClr val="black"/>
                </a:solidFill>
                <a:cs typeface="Arial" charset="0"/>
              </a:rPr>
              <a:t>A</a:t>
            </a:r>
            <a:r>
              <a:rPr lang="sr-Latn-RS" altLang="en-US" sz="1100" b="1" i="1" dirty="0" smtClean="0">
                <a:solidFill>
                  <a:prstClr val="black"/>
                </a:solidFill>
                <a:cs typeface="Arial" charset="0"/>
              </a:rPr>
              <a:t>.</a:t>
            </a:r>
            <a:r>
              <a:rPr lang="en-US" altLang="en-US" sz="1100" b="1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i="1" dirty="0" err="1">
                <a:solidFill>
                  <a:prstClr val="black"/>
                </a:solidFill>
                <a:cs typeface="Arial" charset="0"/>
              </a:rPr>
              <a:t>clypeolata</a:t>
            </a:r>
            <a:r>
              <a:rPr lang="sr-Latn-RS" altLang="en-US" sz="1100" b="1" i="1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altLang="en-US" sz="1100" b="1" dirty="0" err="1" smtClean="0">
                <a:solidFill>
                  <a:prstClr val="black"/>
                </a:solidFill>
                <a:cs typeface="Arial" charset="0"/>
              </a:rPr>
              <a:t>Према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Туцакову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(1971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)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сем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најпознатије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и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најчешће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коришћене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врсте (</a:t>
            </a:r>
            <a:r>
              <a:rPr lang="en-US" altLang="en-US" sz="1100" b="1" i="1" dirty="0">
                <a:solidFill>
                  <a:prstClr val="black"/>
                </a:solidFill>
                <a:cs typeface="Arial" charset="0"/>
              </a:rPr>
              <a:t>А. </a:t>
            </a:r>
            <a:r>
              <a:rPr lang="en-US" altLang="en-US" sz="1100" b="1" i="1" dirty="0" err="1">
                <a:solidFill>
                  <a:prstClr val="black"/>
                </a:solidFill>
                <a:cs typeface="Arial" charset="0"/>
              </a:rPr>
              <a:t>millefolium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)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,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друге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врсте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рода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 smtClean="0">
                <a:solidFill>
                  <a:prstClr val="black"/>
                </a:solidFill>
                <a:cs typeface="Arial" charset="0"/>
              </a:rPr>
              <a:t>немају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 smtClean="0">
                <a:solidFill>
                  <a:prstClr val="black"/>
                </a:solidFill>
                <a:cs typeface="Arial" charset="0"/>
              </a:rPr>
              <a:t>широку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употребу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у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народној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медицини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мање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су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 smtClean="0">
                <a:solidFill>
                  <a:prstClr val="black"/>
                </a:solidFill>
                <a:cs typeface="Arial" charset="0"/>
              </a:rPr>
              <a:t>познате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и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углавном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имају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л</a:t>
            </a:r>
            <a:r>
              <a:rPr lang="sr-Cyrl-CS" altLang="en-US" sz="1100" b="1" dirty="0">
                <a:solidFill>
                  <a:prstClr val="black"/>
                </a:solidFill>
                <a:cs typeface="Arial" charset="0"/>
              </a:rPr>
              <a:t>о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кални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значај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.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Такође, оне</a:t>
            </a:r>
            <a:r>
              <a:rPr lang="sr-Cyrl-C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нису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довољно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испитане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па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се користе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као </a:t>
            </a:r>
            <a:r>
              <a:rPr lang="en-US" altLang="en-US" sz="1100" b="1" dirty="0" err="1" smtClean="0">
                <a:solidFill>
                  <a:prstClr val="black"/>
                </a:solidFill>
                <a:cs typeface="Arial" charset="0"/>
              </a:rPr>
              <a:t>безопасни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народни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лекови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углавном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у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планинским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крајевима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sr-Latn-RS" altLang="en-US" sz="1100" b="1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sr-Cyrl-CS" altLang="en-US" sz="1100" b="1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altLang="en-US" sz="1100" b="1" dirty="0">
                <a:solidFill>
                  <a:prstClr val="black"/>
                </a:solidFill>
                <a:cs typeface="Arial" charset="0"/>
              </a:rPr>
              <a:t>САДРЖАЈ ЕТАРСКИХ </a:t>
            </a:r>
            <a:r>
              <a:rPr lang="sr-Cyrl-CS" altLang="en-US" sz="1100" b="1" dirty="0" smtClean="0">
                <a:solidFill>
                  <a:prstClr val="black"/>
                </a:solidFill>
                <a:cs typeface="Arial" charset="0"/>
              </a:rPr>
              <a:t>УЉА: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 1,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8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цинеол (28,5%),  камфор (12,2%) и 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кариофилен оксид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 (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,7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.</a:t>
            </a:r>
            <a:endParaRPr lang="en-US" sz="1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0554" y="206058"/>
            <a:ext cx="2906273" cy="2808976"/>
          </a:xfrm>
          <a:prstGeom prst="rect">
            <a:avLst/>
          </a:prstGeom>
          <a:noFill/>
        </p:spPr>
        <p:txBody>
          <a:bodyPr wrap="square" lIns="99569" tIns="49785" rIns="99569" bIns="4978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РАСПРОСТРАЊЕЊЕ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r-Cyrl-RS" sz="1100" b="1" dirty="0">
                <a:solidFill>
                  <a:prstClr val="black"/>
                </a:solidFill>
                <a:cs typeface="Arial" pitchFamily="34" charset="0"/>
              </a:rPr>
              <a:t>У ПИРОТСКОМ ОКРУГУ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: Висок,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Видлич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Басара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Белава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Сува планина, клисура Јерме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sr-Latn-RS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1100" b="1" dirty="0">
                <a:solidFill>
                  <a:prstClr val="black"/>
                </a:solidFill>
                <a:cs typeface="Arial" pitchFamily="34" charset="0"/>
              </a:rPr>
              <a:t>БЕРБА: 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о</a:t>
            </a:r>
            <a:r>
              <a:rPr lang="sr-Cyrl-RS" sz="1100" b="1" dirty="0" smtClean="0">
                <a:solidFill>
                  <a:prstClr val="black"/>
                </a:solidFill>
                <a:cs typeface="Arial" pitchFamily="34" charset="0"/>
              </a:rPr>
              <a:t>д </a:t>
            </a:r>
            <a:r>
              <a:rPr lang="sr-Cyrl-RS" sz="1100" b="1" dirty="0">
                <a:solidFill>
                  <a:prstClr val="black"/>
                </a:solidFill>
                <a:cs typeface="Arial" pitchFamily="34" charset="0"/>
              </a:rPr>
              <a:t>августа до октобра се бере надземни део биљке у цвету. </a:t>
            </a:r>
            <a:endParaRPr lang="sr-Latn-RS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 sz="1100" b="1" dirty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УПОТРЕБА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изнутра 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као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антисепти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к,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против 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упала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органа за дисање и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варење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, као 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и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мокраћних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канала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;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споља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за ублажавање упала коже и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слузокоже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; 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a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фродизијак,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тоник 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за </a:t>
            </a: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имунитет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,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зачин</a:t>
            </a:r>
            <a:r>
              <a:rPr lang="sr-Latn-RS" sz="1100" b="1" dirty="0">
                <a:solidFill>
                  <a:prstClr val="black"/>
                </a:solidFill>
                <a:cs typeface="Arial" pitchFamily="34" charset="0"/>
              </a:rPr>
              <a:t>. </a:t>
            </a:r>
            <a:endParaRPr lang="sr-Latn-RS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prstClr val="black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sr-Cyrl-RS" sz="1100" b="1" dirty="0">
                <a:solidFill>
                  <a:prstClr val="black"/>
                </a:solidFill>
                <a:cs typeface="Arial" pitchFamily="34" charset="0"/>
              </a:rPr>
              <a:t>САДРЖАЈ ЕТАРСКИХ УЉА</a:t>
            </a:r>
            <a:r>
              <a:rPr lang="sr-Cyrl-RS" sz="1100" b="1" dirty="0" smtClean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гераниол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(27,8%), лимонен (10,6%),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линалол (8,1%), пара-цимен (7,4%) и гермакрен Д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6,6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.</a:t>
            </a:r>
            <a:endParaRPr lang="en-US" altLang="en-US" sz="11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652" y="3373792"/>
            <a:ext cx="2652806" cy="322371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400" b="1" i="1" dirty="0">
                <a:solidFill>
                  <a:prstClr val="black"/>
                </a:solidFill>
                <a:cs typeface="Arial" charset="0"/>
              </a:rPr>
              <a:t>Satureja</a:t>
            </a:r>
            <a:r>
              <a:rPr lang="en-US" altLang="en-US" sz="1400" b="1" i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400" b="1" i="1" dirty="0" err="1">
                <a:solidFill>
                  <a:prstClr val="black"/>
                </a:solidFill>
                <a:cs typeface="Arial" charset="0"/>
              </a:rPr>
              <a:t>montana</a:t>
            </a:r>
            <a:r>
              <a:rPr lang="sr-Cyrl-CS" altLang="en-US" sz="1400" b="1" i="1" dirty="0">
                <a:solidFill>
                  <a:prstClr val="black"/>
                </a:solidFill>
                <a:cs typeface="Arial" charset="0"/>
              </a:rPr>
              <a:t> – </a:t>
            </a:r>
            <a:r>
              <a:rPr lang="sr-Cyrl-CS" altLang="en-US" sz="1400" b="1" dirty="0">
                <a:solidFill>
                  <a:prstClr val="black"/>
                </a:solidFill>
                <a:cs typeface="Arial" charset="0"/>
              </a:rPr>
              <a:t>ртањски чај</a:t>
            </a:r>
            <a:endParaRPr lang="en-US" altLang="en-US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0555" y="4356695"/>
            <a:ext cx="2878449" cy="230114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РАСПРОСТРАЊЕЊЕ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У ПИРОТСКОМ ОКРУГУ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Видлич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(Вучје), </a:t>
            </a:r>
            <a:r>
              <a:rPr lang="sr-Latn-RS" altLang="en-US" sz="1100" b="1" dirty="0" smtClean="0"/>
              <a:t>околина села Присјан.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b="1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БЕРБА: 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з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ељасти 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надземни део 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биљке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100" b="1" dirty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УПОТРЕБА</a:t>
            </a:r>
            <a:r>
              <a:rPr lang="en-US" altLang="en-US" sz="11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sr-Latn-RS" altLang="en-US" sz="1100" b="1" dirty="0" smtClean="0">
                <a:solidFill>
                  <a:prstClr val="black"/>
                </a:solidFill>
                <a:cs typeface="Arial" charset="0"/>
              </a:rPr>
              <a:t> б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иљни 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чај се </a:t>
            </a:r>
            <a:r>
              <a:rPr lang="ru-RU" altLang="en-US" sz="1100" b="1" dirty="0" smtClean="0">
                <a:solidFill>
                  <a:prstClr val="black"/>
                </a:solidFill>
                <a:cs typeface="Arial" charset="0"/>
              </a:rPr>
              <a:t>припрема 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у виду одварка, тако што се стабљике, листови и цветови кувају у лонцу воде, а затим се сервира са медом и лимуном. </a:t>
            </a:r>
            <a:endParaRPr lang="sr-Latn-RS" altLang="en-US" sz="1100" b="1" dirty="0" smtClean="0">
              <a:solidFill>
                <a:prstClr val="black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prstClr val="black"/>
              </a:solidFill>
              <a:cs typeface="Arial" charset="0"/>
            </a:endParaRPr>
          </a:p>
          <a:p>
            <a:pPr algn="just">
              <a:defRPr/>
            </a:pPr>
            <a:r>
              <a:rPr lang="sr-Cyrl-RS" sz="1100" b="1" dirty="0">
                <a:solidFill>
                  <a:prstClr val="black"/>
                </a:solidFill>
                <a:cs typeface="Arial" pitchFamily="34" charset="0"/>
              </a:rPr>
              <a:t>САДРЖАЈ ЕТАРСКИХ УЉА</a:t>
            </a:r>
            <a:r>
              <a:rPr lang="sr-Cyrl-RS" sz="1100" b="1" dirty="0" smtClean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sr-Latn-RS" sz="11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гермакрен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Д (41,5%), бета-кариофилен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(8,4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%)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и 8,13-абиетадиен-18-ол (8,3%)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. </a:t>
            </a:r>
            <a:endParaRPr lang="sr-Cyrl-RS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9187" y="3850092"/>
            <a:ext cx="3104722" cy="322371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>
              <a:defRPr/>
            </a:pPr>
            <a:r>
              <a:rPr lang="en-US" altLang="en-US" sz="1400" b="1" i="1" kern="0" dirty="0" err="1">
                <a:solidFill>
                  <a:prstClr val="black"/>
                </a:solidFill>
                <a:cs typeface="Arial" charset="0"/>
              </a:rPr>
              <a:t>Sideritis</a:t>
            </a:r>
            <a:r>
              <a:rPr lang="en-US" altLang="en-US" sz="1400" b="1" i="1" kern="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400" b="1" i="1" kern="0" dirty="0" err="1">
                <a:solidFill>
                  <a:prstClr val="black"/>
                </a:solidFill>
                <a:cs typeface="Arial" charset="0"/>
              </a:rPr>
              <a:t>montana</a:t>
            </a:r>
            <a:r>
              <a:rPr lang="sr-Cyrl-CS" altLang="en-US" sz="1400" b="1" i="1" kern="0" dirty="0">
                <a:solidFill>
                  <a:prstClr val="black"/>
                </a:solidFill>
                <a:cs typeface="Arial" charset="0"/>
              </a:rPr>
              <a:t> – </a:t>
            </a:r>
            <a:r>
              <a:rPr lang="sr-Cyrl-CS" altLang="en-US" sz="1400" b="1" kern="0" dirty="0">
                <a:solidFill>
                  <a:prstClr val="black"/>
                </a:solidFill>
                <a:cs typeface="Arial" charset="0"/>
              </a:rPr>
              <a:t>планински чистац</a:t>
            </a:r>
            <a:endParaRPr lang="sr-Latn-RS" sz="1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780632"/>
            <a:ext cx="106934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9" r="16150" b="5429"/>
          <a:stretch/>
        </p:blipFill>
        <p:spPr bwMode="auto">
          <a:xfrm rot="16200000">
            <a:off x="-192134" y="615840"/>
            <a:ext cx="2880000" cy="21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"/>
          <a:stretch/>
        </p:blipFill>
        <p:spPr bwMode="auto">
          <a:xfrm>
            <a:off x="8387356" y="4429023"/>
            <a:ext cx="21528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" y="4426123"/>
            <a:ext cx="21399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4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0615" y="204828"/>
            <a:ext cx="2847886" cy="263969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lvl="0" algn="just"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РАСПРОСТРАЊЕЊЕ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У ПИРОТСКОМ ОКРУГУ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Видлич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Басарски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кам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ен)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Арбиње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 algn="just">
              <a:defRPr/>
            </a:pPr>
            <a:endParaRPr lang="en-U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БЕРБА: 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з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ељасти надземни вршни део биљке и цваст одсецају са када је биљка у цвету </a:t>
            </a:r>
            <a:r>
              <a:rPr lang="sr-Latn-RS" sz="1100" b="1" dirty="0">
                <a:solidFill>
                  <a:prstClr val="black"/>
                </a:solidFill>
              </a:rPr>
              <a:t>(</a:t>
            </a:r>
            <a:r>
              <a:rPr lang="ru-RU" sz="1100" b="1" dirty="0">
                <a:solidFill>
                  <a:prstClr val="black"/>
                </a:solidFill>
              </a:rPr>
              <a:t>јун</a:t>
            </a:r>
            <a:r>
              <a:rPr lang="sr-Latn-RS" sz="1100" b="1" dirty="0">
                <a:solidFill>
                  <a:prstClr val="black"/>
                </a:solidFill>
              </a:rPr>
              <a:t>–</a:t>
            </a:r>
            <a:r>
              <a:rPr lang="ru-RU" sz="1100" b="1" dirty="0">
                <a:solidFill>
                  <a:prstClr val="black"/>
                </a:solidFill>
              </a:rPr>
              <a:t>август</a:t>
            </a:r>
            <a:r>
              <a:rPr lang="sr-Latn-RS" sz="1100" b="1" dirty="0">
                <a:solidFill>
                  <a:prstClr val="black"/>
                </a:solidFill>
              </a:rPr>
              <a:t>)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Суше се у хладу на промаји.</a:t>
            </a:r>
            <a:endParaRPr lang="sr-Latn-R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endParaRPr lang="ru-RU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УПОТРЕБА: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п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отенцијалн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о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 против малигних болести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,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 захваљујући садржају 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β-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елемена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преко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40%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) </a:t>
            </a:r>
            <a:r>
              <a:rPr lang="sr-Cyrl-CS" altLang="en-US" sz="1100" b="1" dirty="0">
                <a:solidFill>
                  <a:prstClr val="black"/>
                </a:solidFill>
                <a:cs typeface="Arial" charset="0"/>
              </a:rPr>
              <a:t>(Миладиновић и сар. 2014).</a:t>
            </a:r>
            <a:endParaRPr lang="sr-Latn-R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endParaRPr lang="en-U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r>
              <a:rPr lang="sr-Cyrl-RS" sz="1100" b="1" dirty="0">
                <a:solidFill>
                  <a:prstClr val="black"/>
                </a:solidFill>
              </a:rPr>
              <a:t>САДРЖАЈ ЕТАРСКИХ УЉА: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бета-елемен (26,4%), бета-кариофилен (9,9%)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алфа-пинен (8,6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%)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 и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алфа-бисаболол (6,8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%)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sr-Cyrl-RS" altLang="en-US" sz="11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0407" y="3373792"/>
            <a:ext cx="3031537" cy="3223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sr-Latn-RS" altLang="en-US" sz="1400" b="1" i="1" dirty="0" smtClean="0">
                <a:cs typeface="Arial" charset="0"/>
              </a:rPr>
              <a:t>Seseli libanotis </a:t>
            </a:r>
            <a:r>
              <a:rPr lang="sr-Cyrl-CS" altLang="en-US" sz="1400" b="1" i="1" dirty="0" smtClean="0">
                <a:cs typeface="Arial" charset="0"/>
              </a:rPr>
              <a:t>–</a:t>
            </a:r>
            <a:r>
              <a:rPr lang="sr-Latn-RS" altLang="en-US" sz="1400" b="1" i="1" dirty="0" smtClean="0">
                <a:cs typeface="Arial" charset="0"/>
              </a:rPr>
              <a:t> </a:t>
            </a:r>
            <a:r>
              <a:rPr lang="sr-Latn-RS" altLang="en-US" sz="1400" b="1" dirty="0" smtClean="0">
                <a:cs typeface="Arial" charset="0"/>
              </a:rPr>
              <a:t>либанотис</a:t>
            </a:r>
            <a:endParaRPr lang="sr-Latn-RS" sz="1400" dirty="0"/>
          </a:p>
        </p:txBody>
      </p:sp>
      <p:sp>
        <p:nvSpPr>
          <p:cNvPr id="14" name="Rectangle 13"/>
          <p:cNvSpPr/>
          <p:nvPr/>
        </p:nvSpPr>
        <p:spPr>
          <a:xfrm>
            <a:off x="6590407" y="3850092"/>
            <a:ext cx="3729240" cy="32237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sr-Latn-RS" altLang="en-US" sz="1400" b="1" i="1" dirty="0" smtClean="0">
                <a:cs typeface="Arial" charset="0"/>
              </a:rPr>
              <a:t>Seseli palasii </a:t>
            </a:r>
            <a:r>
              <a:rPr lang="sr-Cyrl-CS" altLang="en-US" sz="1400" b="1" i="1" dirty="0" smtClean="0">
                <a:cs typeface="Arial" charset="0"/>
              </a:rPr>
              <a:t>–</a:t>
            </a:r>
            <a:r>
              <a:rPr lang="sr-Latn-RS" altLang="en-US" sz="1400" b="1" i="1" dirty="0" smtClean="0">
                <a:cs typeface="Arial" charset="0"/>
              </a:rPr>
              <a:t> </a:t>
            </a:r>
            <a:r>
              <a:rPr lang="sr-Latn-RS" altLang="en-US" sz="1400" b="1" dirty="0" smtClean="0">
                <a:cs typeface="Arial" charset="0"/>
              </a:rPr>
              <a:t>девесиље</a:t>
            </a:r>
            <a:endParaRPr lang="sr-Latn-RS" sz="1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440616" y="4356695"/>
            <a:ext cx="2846944" cy="2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lvl="0" algn="just"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РАСПРОСТРАЊЕЊЕ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У ПИРОТСКОМ ОКРУГУ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Видлич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Црни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врх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Басарски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кам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ен).</a:t>
            </a:r>
          </a:p>
          <a:p>
            <a:pPr lvl="0" algn="just">
              <a:defRPr/>
            </a:pPr>
            <a:endParaRPr lang="en-U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БЕРБА: 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з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ељасти надземни вршни део биљке и цваст одсецају са када је биљка у цвету у јуну, јулу и августу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ru-RU" altLang="en-US" sz="1100" b="1" dirty="0">
                <a:solidFill>
                  <a:prstClr val="black"/>
                </a:solidFill>
                <a:cs typeface="Arial" charset="0"/>
              </a:rPr>
              <a:t>Суше се у хладу на промаји.</a:t>
            </a:r>
            <a:endParaRPr lang="sr-Latn-R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endParaRPr lang="ru-RU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r>
              <a:rPr lang="ru-RU" sz="1100" b="1" dirty="0">
                <a:solidFill>
                  <a:prstClr val="black"/>
                </a:solidFill>
                <a:cs typeface="Arial" charset="0"/>
              </a:rPr>
              <a:t>УПОТРЕБА: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зачин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у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исхрани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,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потенцијалн</a:t>
            </a:r>
            <a:r>
              <a:rPr lang="sr-Latn-RS" altLang="en-US" sz="1100" b="1" dirty="0">
                <a:solidFill>
                  <a:prstClr val="black"/>
                </a:solidFill>
                <a:cs typeface="Arial" charset="0"/>
              </a:rPr>
              <a:t>о у лекови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те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100" b="1" dirty="0" err="1">
                <a:solidFill>
                  <a:prstClr val="black"/>
                </a:solidFill>
                <a:cs typeface="Arial" charset="0"/>
              </a:rPr>
              <a:t>сврхе</a:t>
            </a:r>
            <a:r>
              <a:rPr lang="en-US" altLang="en-US" sz="1100" b="1" dirty="0">
                <a:solidFill>
                  <a:prstClr val="black"/>
                </a:solidFill>
                <a:cs typeface="Arial" charset="0"/>
              </a:rPr>
              <a:t>.</a:t>
            </a:r>
            <a:endParaRPr lang="sr-Latn-R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endParaRPr lang="en-US" altLang="en-US" sz="1100" b="1" dirty="0">
              <a:solidFill>
                <a:prstClr val="black"/>
              </a:solidFill>
              <a:cs typeface="Arial" charset="0"/>
            </a:endParaRPr>
          </a:p>
          <a:p>
            <a:pPr lvl="0" algn="just">
              <a:defRPr/>
            </a:pPr>
            <a:r>
              <a:rPr lang="sr-Cyrl-RS" sz="1100" b="1" dirty="0">
                <a:solidFill>
                  <a:prstClr val="black"/>
                </a:solidFill>
              </a:rPr>
              <a:t>САДРЖАЈ ЕТАРСКИХ УЉА: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лимонен (12,2%), бета-елемен (8,0%),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мирцен (7,7%), пара-цимен (7,5%)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сабинен (6,8%)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.</a:t>
            </a:r>
            <a:endParaRPr lang="sr-Latn-RS" sz="11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0554" y="206058"/>
            <a:ext cx="2906273" cy="3147530"/>
          </a:xfrm>
          <a:prstGeom prst="rect">
            <a:avLst/>
          </a:prstGeom>
          <a:noFill/>
        </p:spPr>
        <p:txBody>
          <a:bodyPr wrap="square" lIns="99569" tIns="49785" rIns="99569" bIns="49785">
            <a:spAutoFit/>
          </a:bodyPr>
          <a:lstStyle/>
          <a:p>
            <a:pPr lvl="0" algn="just">
              <a:defRPr/>
            </a:pPr>
            <a:r>
              <a:rPr lang="ru-RU" sz="1100" b="1" dirty="0">
                <a:solidFill>
                  <a:prstClr val="black"/>
                </a:solidFill>
              </a:rPr>
              <a:t>РАСПРОСТРАЊЕЊЕ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RS" sz="1100" b="1" dirty="0">
                <a:solidFill>
                  <a:prstClr val="black"/>
                </a:solidFill>
              </a:rPr>
              <a:t>У ПИРОТСКОМ ОКРУГУ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sr-Cyrl-RS" sz="1100" b="1" dirty="0">
                <a:solidFill>
                  <a:prstClr val="black"/>
                </a:solidFill>
              </a:rPr>
              <a:t>широко распрострањена</a:t>
            </a:r>
            <a:r>
              <a:rPr lang="sr-Latn-RS" sz="1100" b="1" dirty="0">
                <a:solidFill>
                  <a:prstClr val="black"/>
                </a:solidFill>
              </a:rPr>
              <a:t>.</a:t>
            </a:r>
          </a:p>
          <a:p>
            <a:pPr lvl="0" algn="just"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1100" b="1" dirty="0">
                <a:solidFill>
                  <a:prstClr val="black"/>
                </a:solidFill>
              </a:rPr>
              <a:t>БЕРБА: </a:t>
            </a:r>
            <a:r>
              <a:rPr lang="sr-Latn-RS" sz="1100" b="1" dirty="0">
                <a:solidFill>
                  <a:prstClr val="black"/>
                </a:solidFill>
              </a:rPr>
              <a:t>з</a:t>
            </a:r>
            <a:r>
              <a:rPr lang="ru-RU" sz="1100" b="1" dirty="0">
                <a:solidFill>
                  <a:prstClr val="black"/>
                </a:solidFill>
              </a:rPr>
              <a:t>ељасти надземни вршни део биљке и лист одсеца са када је биљка у цвету </a:t>
            </a:r>
            <a:r>
              <a:rPr lang="sr-Latn-RS" sz="1100" b="1" dirty="0">
                <a:solidFill>
                  <a:prstClr val="black"/>
                </a:solidFill>
              </a:rPr>
              <a:t>(</a:t>
            </a:r>
            <a:r>
              <a:rPr lang="ru-RU" sz="1100" b="1" dirty="0">
                <a:solidFill>
                  <a:prstClr val="black"/>
                </a:solidFill>
              </a:rPr>
              <a:t>јун</a:t>
            </a:r>
            <a:r>
              <a:rPr lang="sr-Latn-RS" sz="1100" b="1" dirty="0">
                <a:solidFill>
                  <a:prstClr val="black"/>
                </a:solidFill>
              </a:rPr>
              <a:t>–</a:t>
            </a:r>
            <a:r>
              <a:rPr lang="ru-RU" sz="1100" b="1" dirty="0">
                <a:solidFill>
                  <a:prstClr val="black"/>
                </a:solidFill>
              </a:rPr>
              <a:t>август</a:t>
            </a:r>
            <a:r>
              <a:rPr lang="sr-Latn-RS" sz="1100" b="1" dirty="0">
                <a:solidFill>
                  <a:prstClr val="black"/>
                </a:solidFill>
              </a:rPr>
              <a:t>)</a:t>
            </a:r>
            <a:r>
              <a:rPr lang="sr-Cyrl-RS" sz="1100" b="1" dirty="0">
                <a:solidFill>
                  <a:prstClr val="black"/>
                </a:solidFill>
              </a:rPr>
              <a:t>. </a:t>
            </a:r>
            <a:endParaRPr lang="sr-Latn-RS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sr-Cyrl-RS" sz="1100" b="1" dirty="0">
                <a:solidFill>
                  <a:prstClr val="black"/>
                </a:solidFill>
              </a:rPr>
              <a:t>УПОТРЕБА: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RS" sz="1100" b="1" dirty="0">
                <a:solidFill>
                  <a:prstClr val="black"/>
                </a:solidFill>
              </a:rPr>
              <a:t>изнутра </a:t>
            </a:r>
            <a:r>
              <a:rPr lang="ru-RU" sz="1100" b="1" dirty="0">
                <a:solidFill>
                  <a:prstClr val="black"/>
                </a:solidFill>
              </a:rPr>
              <a:t>против стомачних тегоба,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ru-RU" sz="1100" b="1" dirty="0">
                <a:solidFill>
                  <a:prstClr val="black"/>
                </a:solidFill>
              </a:rPr>
              <a:t>камена у жучној кесици и бубрегу</a:t>
            </a:r>
            <a:r>
              <a:rPr lang="sr-Latn-RS" sz="1100" b="1" dirty="0">
                <a:solidFill>
                  <a:prstClr val="black"/>
                </a:solidFill>
              </a:rPr>
              <a:t>; </a:t>
            </a:r>
            <a:r>
              <a:rPr lang="ru-RU" sz="1100" b="1" dirty="0">
                <a:solidFill>
                  <a:prstClr val="black"/>
                </a:solidFill>
              </a:rPr>
              <a:t>споља као антисептик и антифлогистик у виду облога, купки</a:t>
            </a:r>
            <a:r>
              <a:rPr lang="sr-Latn-RS" sz="1100" b="1" dirty="0">
                <a:solidFill>
                  <a:prstClr val="black"/>
                </a:solidFill>
              </a:rPr>
              <a:t>;</a:t>
            </a:r>
            <a:r>
              <a:rPr lang="ru-RU" sz="1100" b="1" dirty="0">
                <a:solidFill>
                  <a:prstClr val="black"/>
                </a:solidFill>
              </a:rPr>
              <a:t> за лечење рана, убоја, обољења коже, слузнице</a:t>
            </a:r>
            <a:r>
              <a:rPr lang="sr-Latn-RS" sz="1100" b="1" dirty="0">
                <a:solidFill>
                  <a:prstClr val="black"/>
                </a:solidFill>
              </a:rPr>
              <a:t>;</a:t>
            </a:r>
            <a:r>
              <a:rPr lang="ru-RU" sz="1100" b="1" dirty="0">
                <a:solidFill>
                  <a:prstClr val="black"/>
                </a:solidFill>
              </a:rPr>
              <a:t> за вагинална испирања и против хемороида.</a:t>
            </a:r>
            <a:endParaRPr lang="sr-Latn-RS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sr-Latn-RS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sr-Cyrl-RS" sz="1100" b="1" dirty="0">
                <a:solidFill>
                  <a:prstClr val="black"/>
                </a:solidFill>
              </a:rPr>
              <a:t>САДРЖАЈ ЕТАРСКИХ УЉА: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1,8 цинеол (9,9%), бета пинен (5,5%), пиперитон (5,3%) транс-кариофилен (7,6%), 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борнеол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 (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3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,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7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%)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и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 камфор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(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,9</a:t>
            </a:r>
            <a:r>
              <a:rPr lang="sr-Cyrl-CS" sz="1100" b="1" dirty="0" smtClean="0">
                <a:solidFill>
                  <a:prstClr val="black"/>
                </a:solidFill>
                <a:cs typeface="Arial" charset="0"/>
              </a:rPr>
              <a:t>%)</a:t>
            </a:r>
            <a:r>
              <a:rPr lang="sr-Latn-RS" sz="1100" b="1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sr-Cyrl-RS" sz="11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6051" y="3373792"/>
            <a:ext cx="2630017" cy="315986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400" b="1" i="1" dirty="0" smtClean="0">
                <a:solidFill>
                  <a:prstClr val="black"/>
                </a:solidFill>
                <a:cs typeface="Arial" charset="0"/>
              </a:rPr>
              <a:t>Achillea millefolium </a:t>
            </a:r>
            <a:r>
              <a:rPr lang="sr-Cyrl-CS" altLang="en-US" sz="1400" b="1" i="1" dirty="0" smtClean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sr-Latn-RS" altLang="en-US" sz="1400" b="1" dirty="0" smtClean="0">
                <a:solidFill>
                  <a:prstClr val="black"/>
                </a:solidFill>
                <a:cs typeface="Arial" charset="0"/>
              </a:rPr>
              <a:t>хајдучица</a:t>
            </a:r>
            <a:endParaRPr lang="en-US" altLang="en-US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0555" y="4356695"/>
            <a:ext cx="2878449" cy="196259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lvl="0" algn="just">
              <a:defRPr/>
            </a:pPr>
            <a:r>
              <a:rPr lang="ru-RU" sz="1100" b="1" dirty="0">
                <a:solidFill>
                  <a:prstClr val="black"/>
                </a:solidFill>
              </a:rPr>
              <a:t>РАСПРОСТРАЊЕЊЕ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RS" sz="1100" b="1" dirty="0">
                <a:solidFill>
                  <a:prstClr val="black"/>
                </a:solidFill>
              </a:rPr>
              <a:t>У ПИРОТСКОМ ОКРУГУ</a:t>
            </a:r>
            <a:r>
              <a:rPr lang="ru-RU" sz="1100" b="1" dirty="0">
                <a:solidFill>
                  <a:prstClr val="black"/>
                </a:solidFill>
              </a:rPr>
              <a:t>: </a:t>
            </a:r>
            <a:r>
              <a:rPr lang="sr-Latn-RS" sz="1100" b="1" dirty="0">
                <a:solidFill>
                  <a:prstClr val="black"/>
                </a:solidFill>
              </a:rPr>
              <a:t>ш</a:t>
            </a:r>
            <a:r>
              <a:rPr lang="sr-Cyrl-CS" sz="1100" b="1" dirty="0">
                <a:solidFill>
                  <a:prstClr val="black"/>
                </a:solidFill>
              </a:rPr>
              <a:t>ироко распрострањена</a:t>
            </a:r>
            <a:r>
              <a:rPr lang="ru-RU" sz="1100" b="1" dirty="0">
                <a:solidFill>
                  <a:prstClr val="black"/>
                </a:solidFill>
              </a:rPr>
              <a:t>.</a:t>
            </a:r>
            <a:endParaRPr lang="sr-Latn-RS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altLang="en-US" sz="1100" b="1" dirty="0">
                <a:solidFill>
                  <a:prstClr val="black"/>
                </a:solidFill>
              </a:rPr>
              <a:t>БЕРБА:</a:t>
            </a:r>
            <a:r>
              <a:rPr lang="sr-Latn-RS" altLang="en-US" sz="1100" b="1" dirty="0">
                <a:solidFill>
                  <a:prstClr val="black"/>
                </a:solidFill>
              </a:rPr>
              <a:t> </a:t>
            </a:r>
            <a:r>
              <a:rPr lang="ru-RU" altLang="en-US" sz="1100" b="1" dirty="0">
                <a:solidFill>
                  <a:prstClr val="black"/>
                </a:solidFill>
              </a:rPr>
              <a:t>као </a:t>
            </a:r>
            <a:r>
              <a:rPr lang="en-US" altLang="en-US" sz="1100" b="1" i="1" dirty="0">
                <a:solidFill>
                  <a:prstClr val="black"/>
                </a:solidFill>
              </a:rPr>
              <a:t>A</a:t>
            </a:r>
            <a:r>
              <a:rPr lang="sr-Latn-RS" altLang="en-US" sz="1100" b="1" i="1" dirty="0">
                <a:solidFill>
                  <a:prstClr val="black"/>
                </a:solidFill>
              </a:rPr>
              <a:t>. millefolium</a:t>
            </a:r>
          </a:p>
          <a:p>
            <a:pPr lvl="0" algn="just">
              <a:defRPr/>
            </a:pPr>
            <a:endParaRPr lang="en-US" altLang="en-US" sz="1100" b="1" i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altLang="en-US" sz="1100" b="1" dirty="0">
                <a:solidFill>
                  <a:prstClr val="black"/>
                </a:solidFill>
              </a:rPr>
              <a:t>УПОТРЕБА:</a:t>
            </a:r>
            <a:r>
              <a:rPr lang="sr-Latn-RS" altLang="en-US" sz="1100" b="1" dirty="0">
                <a:solidFill>
                  <a:prstClr val="black"/>
                </a:solidFill>
              </a:rPr>
              <a:t> </a:t>
            </a:r>
            <a:r>
              <a:rPr lang="ru-RU" altLang="en-US" sz="1100" b="1" dirty="0">
                <a:solidFill>
                  <a:prstClr val="black"/>
                </a:solidFill>
              </a:rPr>
              <a:t>као </a:t>
            </a:r>
            <a:r>
              <a:rPr lang="en-US" altLang="en-US" sz="1100" b="1" i="1" dirty="0">
                <a:solidFill>
                  <a:prstClr val="black"/>
                </a:solidFill>
              </a:rPr>
              <a:t>A</a:t>
            </a:r>
            <a:r>
              <a:rPr lang="sr-Latn-RS" altLang="en-US" sz="1100" b="1" i="1" dirty="0">
                <a:solidFill>
                  <a:prstClr val="black"/>
                </a:solidFill>
              </a:rPr>
              <a:t>. millefolium</a:t>
            </a:r>
          </a:p>
          <a:p>
            <a:pPr lvl="0" algn="just">
              <a:defRPr/>
            </a:pPr>
            <a:endParaRPr lang="en-US" altLang="en-US" sz="1100" b="1" i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sr-Cyrl-RS" sz="1100" b="1" dirty="0">
                <a:solidFill>
                  <a:prstClr val="black"/>
                </a:solidFill>
              </a:rPr>
              <a:t>САДРЖАЈ ЕТАРСКИХ УЉА:</a:t>
            </a:r>
            <a:r>
              <a:rPr lang="sr-Latn-RS" sz="1100" b="1" dirty="0">
                <a:solidFill>
                  <a:prstClr val="black"/>
                </a:solidFill>
              </a:rPr>
              <a:t> 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1,8 цинеол (15,4%), транс-хризантенил ацетат (10,7%), цис-хризантенол (10,5%), артемизија кетон (8,8%) и камфор (8,7%)</a:t>
            </a:r>
            <a:r>
              <a:rPr lang="sr-Latn-RS" sz="1100" b="1" dirty="0">
                <a:solidFill>
                  <a:prstClr val="black"/>
                </a:solidFill>
                <a:cs typeface="Arial" charset="0"/>
              </a:rPr>
              <a:t>.</a:t>
            </a:r>
            <a:r>
              <a:rPr lang="sr-Cyrl-CS" sz="1100" b="1" dirty="0">
                <a:solidFill>
                  <a:prstClr val="black"/>
                </a:solidFill>
                <a:cs typeface="Arial" charset="0"/>
              </a:rPr>
              <a:t> </a:t>
            </a:r>
            <a:endParaRPr lang="sr-Cyrl-RS" altLang="en-US" sz="11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8302" y="3850092"/>
            <a:ext cx="2646496" cy="315986"/>
          </a:xfrm>
          <a:prstGeom prst="rect">
            <a:avLst/>
          </a:prstGeom>
        </p:spPr>
        <p:txBody>
          <a:bodyPr wrap="none" lIns="99569" tIns="49785" rIns="99569" bIns="4978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altLang="en-US" sz="1400" b="1" i="1" dirty="0">
                <a:solidFill>
                  <a:prstClr val="black"/>
                </a:solidFill>
                <a:cs typeface="Arial" charset="0"/>
              </a:rPr>
              <a:t>Achillea </a:t>
            </a:r>
            <a:r>
              <a:rPr lang="sr-Latn-RS" altLang="en-US" sz="1400" b="1" i="1" dirty="0" smtClean="0">
                <a:solidFill>
                  <a:prstClr val="black"/>
                </a:solidFill>
                <a:cs typeface="Arial" charset="0"/>
              </a:rPr>
              <a:t>crithmifolia </a:t>
            </a:r>
            <a:r>
              <a:rPr lang="sr-Cyrl-CS" altLang="en-US" sz="1400" b="1" i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sr-Latn-RS" altLang="en-US" sz="1400" b="1" dirty="0">
                <a:solidFill>
                  <a:prstClr val="black"/>
                </a:solidFill>
                <a:cs typeface="Arial" charset="0"/>
              </a:rPr>
              <a:t>хајдучица</a:t>
            </a:r>
            <a:endParaRPr lang="en-US" altLang="en-US" sz="14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780632"/>
            <a:ext cx="106934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:\Users\Sonja.Braunovic\AppData\Local\Microsoft\Windows\Temporary Internet Files\Content.Word\DSCF9099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2504" r="12490" b="9343"/>
          <a:stretch/>
        </p:blipFill>
        <p:spPr bwMode="auto">
          <a:xfrm>
            <a:off x="167803" y="4429023"/>
            <a:ext cx="21528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3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722"/>
          <a:stretch/>
        </p:blipFill>
        <p:spPr bwMode="auto">
          <a:xfrm>
            <a:off x="8394092" y="252239"/>
            <a:ext cx="21528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Seseli pallasii | sesel pestrý :: BOTANICKÁ FOTOGALERIE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1362" r="13143" b="10781"/>
          <a:stretch/>
        </p:blipFill>
        <p:spPr bwMode="auto">
          <a:xfrm>
            <a:off x="8401471" y="4428703"/>
            <a:ext cx="215235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4" y="252239"/>
            <a:ext cx="215265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3080&quot;&gt;&lt;/object&gt;&lt;object type=&quot;2&quot; unique_id=&quot;13081&quot;&gt;&lt;object type=&quot;3&quot; unique_id=&quot;13082&quot;&gt;&lt;property id=&quot;20148&quot; value=&quot;5&quot;/&gt;&lt;property id=&quot;20300&quot; value=&quot;Slide 1&quot;/&gt;&lt;property id=&quot;20307&quot; value=&quot;258&quot;/&gt;&lt;/object&gt;&lt;object type=&quot;3&quot; unique_id=&quot;13083&quot;&gt;&lt;property id=&quot;20148&quot; value=&quot;5&quot;/&gt;&lt;property id=&quot;20300&quot; value=&quot;Slide 3&quot;/&gt;&lt;property id=&quot;20307&quot; value=&quot;256&quot;/&gt;&lt;/object&gt;&lt;object type=&quot;3&quot; unique_id=&quot;13135&quot;&gt;&lt;property id=&quot;20148&quot; value=&quot;5&quot;/&gt;&lt;property id=&quot;20300&quot; value=&quot;Slide 2&quot;/&gt;&lt;property id=&quot;20307&quot; value=&quot;259&quot;/&gt;&lt;/object&gt;&lt;object type=&quot;3&quot; unique_id=&quot;19036&quot;&gt;&lt;property id=&quot;20148&quot; value=&quot;5&quot;/&gt;&lt;property id=&quot;20300&quot; value=&quot;Slide 4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1614</Words>
  <Application>Microsoft Office PowerPoint</Application>
  <PresentationFormat>Custom</PresentationFormat>
  <Paragraphs>119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Braunović</dc:creator>
  <cp:lastModifiedBy>Sonja Braunović </cp:lastModifiedBy>
  <cp:revision>153</cp:revision>
  <cp:lastPrinted>2022-09-20T09:26:01Z</cp:lastPrinted>
  <dcterms:created xsi:type="dcterms:W3CDTF">2022-09-19T08:37:18Z</dcterms:created>
  <dcterms:modified xsi:type="dcterms:W3CDTF">2022-10-14T10:53:38Z</dcterms:modified>
</cp:coreProperties>
</file>